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3"/>
    <p:sldId id="258" r:id="rId4"/>
    <p:sldId id="259" r:id="rId5"/>
    <p:sldId id="260" r:id="rId6"/>
    <p:sldId id="261" r:id="rId7"/>
    <p:sldId id="262" r:id="rId8"/>
    <p:sldId id="263" r:id="rId9"/>
    <p:sldId id="264" r:id="rId10"/>
    <p:sldId id="267" r:id="rId11"/>
    <p:sldId id="265" r:id="rId12"/>
    <p:sldId id="266" r:id="rId13"/>
    <p:sldId id="268" r:id="rId14"/>
    <p:sldId id="269"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customXml" Target="../customXml/item3.xml"/><Relationship Id="rId26" Type="http://schemas.openxmlformats.org/officeDocument/2006/relationships/customXml" Target="../customXml/item2.xml"/><Relationship Id="rId25" Type="http://schemas.openxmlformats.org/officeDocument/2006/relationships/customXml" Target="../customXml/item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9184DA70-C731-4C70-880D-CCD4705E623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12A279-0833-481D-8C56-F67FD0AC6C50}"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9" name="Rectangle 8"/>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6587DA83-5663-4C9C-B9AA-0B40A3DAFF81}"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cxnSp>
        <p:nvCxnSpPr>
          <p:cNvPr id="9" name="Straight Connector 8"/>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fld id="{97669AF7-7BEB-44E4-9852-375E34362B5B}"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BAAAC38D-0552-4C82-B593-E6124DFADBE2}" type="datetime1">
              <a:rPr lang="en-US" smtClean="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D9DF0F1C-5577-4ACB-BB62-DF8F3C494C7E}" type="datetime1">
              <a:rPr lang="en-US" smtClean="0"/>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p:cNvSpPr>
            <a:spLocks noGrp="1"/>
          </p:cNvSpPr>
          <p:nvPr>
            <p:ph type="dt" sz="half" idx="10"/>
          </p:nvPr>
        </p:nvSpPr>
        <p:spPr/>
        <p:txBody>
          <a:bodyPr/>
          <a:lstStyle/>
          <a:p>
            <a:fld id="{1775B394-D9F9-4F0C-B15D-605F45CB9E9F}" type="datetime1">
              <a:rPr lang="en-US" smtClean="0"/>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10" name="Rectangle 9"/>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fld>
            <a:endParaRPr lang="en-US" dirty="0"/>
          </a:p>
        </p:txBody>
      </p:sp>
      <p:cxnSp>
        <p:nvCxnSpPr>
          <p:cNvPr id="10" name="Straight Connector 9"/>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00000"/>
        </a:lnSpc>
        <a:spcBef>
          <a:spcPts val="200"/>
        </a:spcBef>
        <a:spcAft>
          <a:spcPts val="400"/>
        </a:spcAft>
        <a:buClrTx/>
        <a:buFont typeface="Calibri" panose="020F0502020204030204" pitchFamily="34" charset="0"/>
        <a:buChar char="◦"/>
        <a:defRPr sz="17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00000"/>
        </a:lnSpc>
        <a:spcBef>
          <a:spcPts val="200"/>
        </a:spcBef>
        <a:spcAft>
          <a:spcPts val="400"/>
        </a:spcAft>
        <a:buClrTx/>
        <a:buFont typeface="Calibri" panose="020F0502020204030204" pitchFamily="34" charset="0"/>
        <a:buChar char="◦"/>
        <a:defRPr sz="13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p:cNvSpPr>
            <a:spLocks noGrp="1" noRot="1" noChangeAspect="1" noMove="1" noResize="1" noEditPoints="1" noAdjustHandles="1" noChangeArrowheads="1" noChangeShapeType="1" noTextEdit="1"/>
          </p:cNvSpPr>
          <p:nvPr/>
        </p:nvSpPr>
        <p:spPr>
          <a:xfrm>
            <a:off x="0" y="47626"/>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289754" y="639097"/>
            <a:ext cx="6253317" cy="3686015"/>
          </a:xfrm>
        </p:spPr>
        <p:txBody>
          <a:bodyPr>
            <a:normAutofit/>
          </a:bodyPr>
          <a:lstStyle/>
          <a:p>
            <a:r>
              <a:rPr lang="en-US" dirty="0"/>
              <a:t>Telecom Churn Case Study</a:t>
            </a:r>
            <a:endParaRPr lang="en-US" sz="8000" dirty="0"/>
          </a:p>
        </p:txBody>
      </p:sp>
      <p:sp>
        <p:nvSpPr>
          <p:cNvPr id="3" name="Subtitle 2"/>
          <p:cNvSpPr>
            <a:spLocks noGrp="1"/>
          </p:cNvSpPr>
          <p:nvPr>
            <p:ph type="subTitle" idx="1"/>
          </p:nvPr>
        </p:nvSpPr>
        <p:spPr>
          <a:xfrm>
            <a:off x="8866093" y="4964208"/>
            <a:ext cx="2850777" cy="1580026"/>
          </a:xfrm>
        </p:spPr>
        <p:txBody>
          <a:bodyPr>
            <a:normAutofit fontScale="72500" lnSpcReduction="20000"/>
          </a:bodyPr>
          <a:lstStyle/>
          <a:p>
            <a:r>
              <a:rPr lang="en-US" u="sng" dirty="0">
                <a:solidFill>
                  <a:schemeClr val="tx1">
                    <a:lumMod val="85000"/>
                    <a:lumOff val="15000"/>
                  </a:schemeClr>
                </a:solidFill>
              </a:rPr>
              <a:t>Submitte</a:t>
            </a:r>
            <a:r>
              <a:rPr lang="en-IN" altLang="en-US" u="sng" dirty="0">
                <a:solidFill>
                  <a:schemeClr val="tx1">
                    <a:lumMod val="85000"/>
                    <a:lumOff val="15000"/>
                  </a:schemeClr>
                </a:solidFill>
              </a:rPr>
              <a:t>d by</a:t>
            </a:r>
            <a:endParaRPr lang="en-IN" altLang="en-US" u="sng" dirty="0">
              <a:solidFill>
                <a:schemeClr val="tx1">
                  <a:lumMod val="85000"/>
                  <a:lumOff val="15000"/>
                </a:schemeClr>
              </a:solidFill>
            </a:endParaRPr>
          </a:p>
          <a:p>
            <a:r>
              <a:rPr lang="en-IN" altLang="en-US" sz="2400" dirty="0">
                <a:solidFill>
                  <a:schemeClr val="tx1">
                    <a:lumMod val="85000"/>
                    <a:lumOff val="15000"/>
                  </a:schemeClr>
                </a:solidFill>
              </a:rPr>
              <a:t>lovee bhola</a:t>
            </a:r>
            <a:endParaRPr lang="en-US" sz="2400" dirty="0">
              <a:solidFill>
                <a:schemeClr val="tx1">
                  <a:lumMod val="85000"/>
                  <a:lumOff val="15000"/>
                </a:schemeClr>
              </a:solidFill>
            </a:endParaRPr>
          </a:p>
          <a:p>
            <a:r>
              <a:rPr lang="en-IN" altLang="en-US" sz="2400" dirty="0">
                <a:solidFill>
                  <a:schemeClr val="tx1">
                    <a:lumMod val="85000"/>
                    <a:lumOff val="15000"/>
                  </a:schemeClr>
                </a:solidFill>
              </a:rPr>
              <a:t>nagarjuna karnati</a:t>
            </a:r>
            <a:endParaRPr lang="en-US" sz="2400" dirty="0">
              <a:solidFill>
                <a:schemeClr val="tx1">
                  <a:lumMod val="85000"/>
                  <a:lumOff val="15000"/>
                </a:schemeClr>
              </a:solidFill>
            </a:endParaRPr>
          </a:p>
          <a:p>
            <a:r>
              <a:rPr lang="en-IN" altLang="en-US" sz="2400" dirty="0">
                <a:solidFill>
                  <a:schemeClr val="tx1">
                    <a:lumMod val="85000"/>
                    <a:lumOff val="15000"/>
                  </a:schemeClr>
                </a:solidFill>
              </a:rPr>
              <a:t>hritik negi</a:t>
            </a:r>
            <a:endParaRPr lang="en-IN" altLang="en-US" sz="2400" dirty="0">
              <a:solidFill>
                <a:schemeClr val="tx1">
                  <a:lumMod val="85000"/>
                  <a:lumOff val="15000"/>
                </a:schemeClr>
              </a:solidFill>
            </a:endParaRPr>
          </a:p>
        </p:txBody>
      </p:sp>
      <p:pic>
        <p:nvPicPr>
          <p:cNvPr id="5" name="Picture 4" descr="A picture containing building, sitting, bench, side&#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a:off x="-1" y="1"/>
            <a:ext cx="4635315" cy="6857999"/>
          </a:xfrm>
          <a:prstGeom prst="rect">
            <a:avLst/>
          </a:prstGeom>
        </p:spPr>
      </p:pic>
      <p:cxnSp>
        <p:nvCxnSpPr>
          <p:cNvPr id="24" name="Straight Connector 23"/>
          <p:cNvCxnSpPr>
            <a:cxnSpLocks noGrp="1" noRot="1" noChangeAspect="1" noMove="1" noResize="1" noEditPoints="1" noAdjustHandles="1" noChangeArrowheads="1" noChangeShapeType="1"/>
          </p:cNvCxnSpPr>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541059" y="553894"/>
            <a:ext cx="6096000" cy="470000"/>
          </a:xfrm>
          <a:prstGeom prst="rect">
            <a:avLst/>
          </a:prstGeom>
          <a:noFill/>
        </p:spPr>
        <p:txBody>
          <a:bodyPr wrap="square">
            <a:spAutoFit/>
          </a:bodyPr>
          <a:lstStyle/>
          <a:p>
            <a:pPr marL="0" marR="0">
              <a:lnSpc>
                <a:spcPct val="107000"/>
              </a:lnSpc>
              <a:spcBef>
                <a:spcPts val="0"/>
              </a:spcBef>
              <a:spcAft>
                <a:spcPts val="800"/>
              </a:spcAft>
            </a:pPr>
            <a:r>
              <a:rPr lang="en-US" sz="2400" b="1" u="sng" kern="100" dirty="0">
                <a:effectLst/>
                <a:latin typeface="Calibri" panose="020F0502020204030204" pitchFamily="34" charset="0"/>
                <a:ea typeface="Calibri" panose="020F0502020204030204" pitchFamily="34" charset="0"/>
                <a:cs typeface="Times New Roman" panose="02020603050405020304" pitchFamily="18" charset="0"/>
              </a:rPr>
              <a:t>Handling class imbalance using SMOTE</a:t>
            </a:r>
            <a:endParaRPr lang="en-US" sz="2400" b="1" u="sng"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1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84729" y="1515035"/>
            <a:ext cx="9708777" cy="45540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425389" y="1102659"/>
            <a:ext cx="4455458" cy="2326341"/>
          </a:xfrm>
          <a:prstGeom prst="rect">
            <a:avLst/>
          </a:prstGeom>
        </p:spPr>
      </p:pic>
      <p:pic>
        <p:nvPicPr>
          <p:cNvPr id="7" name="Picture 6"/>
          <p:cNvPicPr>
            <a:picLocks noChangeAspect="1"/>
          </p:cNvPicPr>
          <p:nvPr/>
        </p:nvPicPr>
        <p:blipFill>
          <a:blip r:embed="rId2"/>
          <a:stretch>
            <a:fillRect/>
          </a:stretch>
        </p:blipFill>
        <p:spPr>
          <a:xfrm>
            <a:off x="6096000" y="1174376"/>
            <a:ext cx="5818094" cy="4993341"/>
          </a:xfrm>
          <a:prstGeom prst="rect">
            <a:avLst/>
          </a:prstGeom>
        </p:spPr>
      </p:pic>
      <p:sp>
        <p:nvSpPr>
          <p:cNvPr id="9" name="TextBox 8"/>
          <p:cNvSpPr txBox="1"/>
          <p:nvPr/>
        </p:nvSpPr>
        <p:spPr>
          <a:xfrm>
            <a:off x="5325035" y="143435"/>
            <a:ext cx="3818963" cy="407035"/>
          </a:xfrm>
          <a:prstGeom prst="rect">
            <a:avLst/>
          </a:prstGeom>
          <a:noFill/>
        </p:spPr>
        <p:txBody>
          <a:bodyPr wrap="square">
            <a:spAutoFit/>
          </a:bodyPr>
          <a:lstStyle/>
          <a:p>
            <a:pPr marL="0" marR="0">
              <a:lnSpc>
                <a:spcPct val="107000"/>
              </a:lnSpc>
              <a:spcBef>
                <a:spcPts val="0"/>
              </a:spcBef>
              <a:spcAft>
                <a:spcPts val="800"/>
              </a:spcAft>
            </a:pPr>
            <a:r>
              <a:rPr lang="en-US" sz="2000" b="1" u="sng" kern="100" dirty="0">
                <a:effectLst/>
                <a:latin typeface="Calibri" panose="020F0502020204030204" pitchFamily="34" charset="0"/>
                <a:ea typeface="Calibri" panose="020F0502020204030204" pitchFamily="34" charset="0"/>
                <a:cs typeface="Times New Roman" panose="02020603050405020304" pitchFamily="18" charset="0"/>
              </a:rPr>
              <a:t>Model Building</a:t>
            </a:r>
            <a:endParaRPr lang="en-US" sz="2000" b="1" u="sng"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p:cNvSpPr txBox="1"/>
          <p:nvPr/>
        </p:nvSpPr>
        <p:spPr>
          <a:xfrm>
            <a:off x="1425387" y="518987"/>
            <a:ext cx="7718611" cy="375552"/>
          </a:xfrm>
          <a:prstGeom prst="rect">
            <a:avLst/>
          </a:prstGeom>
          <a:noFill/>
        </p:spPr>
        <p:txBody>
          <a:bodyPr wrap="square">
            <a:spAutoFit/>
          </a:bodyPr>
          <a:lstStyle/>
          <a:p>
            <a:pPr marL="0" marR="0">
              <a:lnSpc>
                <a:spcPct val="107000"/>
              </a:lnSpc>
              <a:spcBef>
                <a:spcPts val="0"/>
              </a:spcBef>
              <a:spcAft>
                <a:spcPts val="800"/>
              </a:spcAft>
            </a:pPr>
            <a:r>
              <a:rPr lang="en-US" sz="1800" b="1" u="sng" kern="100" dirty="0">
                <a:effectLst/>
                <a:latin typeface="Calibri" panose="020F0502020204030204" pitchFamily="34" charset="0"/>
                <a:ea typeface="Calibri" panose="020F0502020204030204" pitchFamily="34" charset="0"/>
                <a:cs typeface="Times New Roman" panose="02020603050405020304" pitchFamily="18" charset="0"/>
              </a:rPr>
              <a:t>1. Logistic Regression using RFE</a:t>
            </a:r>
            <a:endParaRPr lang="en-US" sz="1800" b="1" u="sng"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984376" y="493058"/>
            <a:ext cx="4204448" cy="470000"/>
          </a:xfrm>
          <a:prstGeom prst="rect">
            <a:avLst/>
          </a:prstGeom>
          <a:noFill/>
        </p:spPr>
        <p:txBody>
          <a:bodyPr wrap="square">
            <a:spAutoFit/>
          </a:bodyPr>
          <a:lstStyle/>
          <a:p>
            <a:pPr marL="0" marR="0">
              <a:lnSpc>
                <a:spcPct val="107000"/>
              </a:lnSpc>
              <a:spcBef>
                <a:spcPts val="0"/>
              </a:spcBef>
              <a:spcAft>
                <a:spcPts val="800"/>
              </a:spcAft>
            </a:pPr>
            <a:r>
              <a:rPr lang="en-US" sz="2400" b="1" u="sng" kern="100" dirty="0">
                <a:effectLst/>
                <a:latin typeface="Calibri" panose="020F0502020204030204" pitchFamily="34" charset="0"/>
                <a:ea typeface="Calibri" panose="020F0502020204030204" pitchFamily="34" charset="0"/>
                <a:cs typeface="Times New Roman" panose="02020603050405020304" pitchFamily="18" charset="0"/>
              </a:rPr>
              <a:t>ROC Plotting</a:t>
            </a:r>
            <a:endParaRPr lang="en-US" sz="2400" b="1" u="sng"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28682" y="1200150"/>
            <a:ext cx="5200931" cy="4457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091953" y="641459"/>
            <a:ext cx="6096000" cy="470000"/>
          </a:xfrm>
          <a:prstGeom prst="rect">
            <a:avLst/>
          </a:prstGeom>
          <a:noFill/>
        </p:spPr>
        <p:txBody>
          <a:bodyPr wrap="square">
            <a:spAutoFit/>
          </a:bodyPr>
          <a:lstStyle/>
          <a:p>
            <a:pPr marL="0" marR="0">
              <a:lnSpc>
                <a:spcPct val="107000"/>
              </a:lnSpc>
              <a:spcBef>
                <a:spcPts val="0"/>
              </a:spcBef>
              <a:spcAft>
                <a:spcPts val="800"/>
              </a:spcAft>
            </a:pPr>
            <a:r>
              <a:rPr lang="en-US" sz="2400" b="1" u="sng" kern="100" dirty="0">
                <a:effectLst/>
                <a:latin typeface="Calibri" panose="020F0502020204030204" pitchFamily="34" charset="0"/>
                <a:ea typeface="Calibri" panose="020F0502020204030204" pitchFamily="34" charset="0"/>
                <a:cs typeface="Times New Roman" panose="02020603050405020304" pitchFamily="18" charset="0"/>
              </a:rPr>
              <a:t>Optimal Cutoff</a:t>
            </a:r>
            <a:endParaRPr lang="en-US" sz="2400" b="1" u="sng"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90913" y="1371600"/>
            <a:ext cx="5210175" cy="4114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490913" y="5664804"/>
            <a:ext cx="6096000" cy="369332"/>
          </a:xfrm>
          <a:prstGeom prst="rect">
            <a:avLst/>
          </a:prstGeom>
          <a:noFill/>
        </p:spPr>
        <p:txBody>
          <a:bodyPr wrap="square">
            <a:spAutoFit/>
          </a:bodyPr>
          <a:lstStyle/>
          <a:p>
            <a:r>
              <a:rPr lang="en-US" b="0" i="0" dirty="0">
                <a:solidFill>
                  <a:srgbClr val="000000"/>
                </a:solidFill>
                <a:effectLst/>
                <a:latin typeface="Helvetica Neue"/>
              </a:rPr>
              <a:t>As we can see optimal cutoff is 0.5 so we will keep it</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038165" y="605600"/>
            <a:ext cx="6302188" cy="470000"/>
          </a:xfrm>
          <a:prstGeom prst="rect">
            <a:avLst/>
          </a:prstGeom>
          <a:noFill/>
        </p:spPr>
        <p:txBody>
          <a:bodyPr wrap="square">
            <a:spAutoFit/>
          </a:bodyPr>
          <a:lstStyle/>
          <a:p>
            <a:pPr marL="0" marR="0">
              <a:lnSpc>
                <a:spcPct val="107000"/>
              </a:lnSpc>
              <a:spcBef>
                <a:spcPts val="0"/>
              </a:spcBef>
              <a:spcAft>
                <a:spcPts val="800"/>
              </a:spcAft>
            </a:pPr>
            <a:r>
              <a:rPr lang="en-US" sz="2400" b="1" u="sng" kern="100" dirty="0">
                <a:effectLst/>
                <a:latin typeface="Calibri" panose="020F0502020204030204" pitchFamily="34" charset="0"/>
                <a:ea typeface="Calibri" panose="020F0502020204030204" pitchFamily="34" charset="0"/>
                <a:cs typeface="Times New Roman" panose="02020603050405020304" pitchFamily="18" charset="0"/>
              </a:rPr>
              <a:t>Decision Tree</a:t>
            </a:r>
            <a:endParaRPr lang="en-US" sz="2400" b="1" u="sng"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p:cNvSpPr txBox="1"/>
          <p:nvPr/>
        </p:nvSpPr>
        <p:spPr>
          <a:xfrm>
            <a:off x="4069976" y="1183824"/>
            <a:ext cx="5074024" cy="375552"/>
          </a:xfrm>
          <a:prstGeom prst="rect">
            <a:avLst/>
          </a:prstGeom>
          <a:noFill/>
        </p:spPr>
        <p:txBody>
          <a:bodyPr wrap="square">
            <a:spAutoFit/>
          </a:bodyPr>
          <a:lstStyle/>
          <a:p>
            <a:pPr marL="0" marR="0">
              <a:lnSpc>
                <a:spcPct val="107000"/>
              </a:lnSpc>
              <a:spcBef>
                <a:spcPts val="0"/>
              </a:spcBef>
              <a:spcAft>
                <a:spcPts val="800"/>
              </a:spcAft>
            </a:pPr>
            <a:r>
              <a:rPr lang="en-US" b="1" u="sng" kern="100" dirty="0">
                <a:effectLst/>
                <a:latin typeface="Calibri" panose="020F0502020204030204" pitchFamily="34" charset="0"/>
                <a:ea typeface="Calibri" panose="020F0502020204030204" pitchFamily="34" charset="0"/>
                <a:cs typeface="Times New Roman" panose="02020603050405020304" pitchFamily="18" charset="0"/>
              </a:rPr>
              <a:t>ROC curve using hyperparameter tunning</a:t>
            </a:r>
            <a:endParaRPr lang="en-US" b="1" u="sng"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95663" y="1757082"/>
            <a:ext cx="5400675" cy="372931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944471" y="5606069"/>
            <a:ext cx="6096000" cy="615553"/>
          </a:xfrm>
          <a:prstGeom prst="rect">
            <a:avLst/>
          </a:prstGeom>
          <a:noFill/>
        </p:spPr>
        <p:txBody>
          <a:bodyPr wrap="square">
            <a:spAutoFit/>
          </a:bodyPr>
          <a:lstStyle/>
          <a:p>
            <a:pPr algn="l"/>
            <a:r>
              <a:rPr lang="en-US" sz="1600" b="1" i="0" dirty="0">
                <a:solidFill>
                  <a:srgbClr val="000000"/>
                </a:solidFill>
                <a:effectLst/>
                <a:latin typeface="Helvetica Neue"/>
              </a:rPr>
              <a:t>Insights:</a:t>
            </a:r>
            <a:endParaRPr lang="en-US" sz="1600" b="1" i="0" dirty="0">
              <a:solidFill>
                <a:srgbClr val="000000"/>
              </a:solidFill>
              <a:effectLst/>
              <a:latin typeface="Helvetica Neue"/>
            </a:endParaRPr>
          </a:p>
          <a:p>
            <a:pPr algn="l"/>
            <a:r>
              <a:rPr lang="en-US" sz="1600" b="0" i="0" dirty="0">
                <a:solidFill>
                  <a:srgbClr val="000000"/>
                </a:solidFill>
                <a:effectLst/>
                <a:latin typeface="Helvetica Neue"/>
              </a:rPr>
              <a:t>With Decision Tree, we are getting 90% accuracy</a:t>
            </a:r>
            <a:r>
              <a:rPr lang="en-US" b="0" i="0" dirty="0">
                <a:solidFill>
                  <a:srgbClr val="000000"/>
                </a:solidFill>
                <a:effectLst/>
                <a:latin typeface="Helvetica Neue"/>
              </a:rPr>
              <a:t>.</a:t>
            </a:r>
            <a:endParaRPr lang="en-US" b="0" i="0" dirty="0">
              <a:solidFill>
                <a:srgbClr val="000000"/>
              </a:solidFill>
              <a:effectLst/>
              <a:latin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074023" y="659389"/>
            <a:ext cx="6096000" cy="470000"/>
          </a:xfrm>
          <a:prstGeom prst="rect">
            <a:avLst/>
          </a:prstGeom>
          <a:noFill/>
        </p:spPr>
        <p:txBody>
          <a:bodyPr wrap="square">
            <a:spAutoFit/>
          </a:bodyPr>
          <a:lstStyle/>
          <a:p>
            <a:pPr marL="0" marR="0">
              <a:lnSpc>
                <a:spcPct val="107000"/>
              </a:lnSpc>
              <a:spcBef>
                <a:spcPts val="0"/>
              </a:spcBef>
              <a:spcAft>
                <a:spcPts val="800"/>
              </a:spcAft>
            </a:pPr>
            <a:r>
              <a:rPr lang="en-US" sz="2400" b="1" u="sng" kern="100" dirty="0">
                <a:effectLst/>
                <a:latin typeface="Calibri" panose="020F0502020204030204" pitchFamily="34" charset="0"/>
                <a:ea typeface="Calibri" panose="020F0502020204030204" pitchFamily="34" charset="0"/>
                <a:cs typeface="Times New Roman" panose="02020603050405020304" pitchFamily="18" charset="0"/>
              </a:rPr>
              <a:t>Random Forest</a:t>
            </a:r>
            <a:endParaRPr lang="en-US" sz="2400" b="1" u="sng"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p:cNvSpPr txBox="1"/>
          <p:nvPr/>
        </p:nvSpPr>
        <p:spPr>
          <a:xfrm>
            <a:off x="4007223" y="1295883"/>
            <a:ext cx="6096000" cy="375552"/>
          </a:xfrm>
          <a:prstGeom prst="rect">
            <a:avLst/>
          </a:prstGeom>
          <a:noFill/>
        </p:spPr>
        <p:txBody>
          <a:bodyPr wrap="square">
            <a:spAutoFit/>
          </a:bodyPr>
          <a:lstStyle/>
          <a:p>
            <a:pPr marL="0" marR="0">
              <a:lnSpc>
                <a:spcPct val="107000"/>
              </a:lnSpc>
              <a:spcBef>
                <a:spcPts val="0"/>
              </a:spcBef>
              <a:spcAft>
                <a:spcPts val="800"/>
              </a:spcAft>
            </a:pPr>
            <a:r>
              <a:rPr lang="en-US" sz="1800" b="1" u="sng" kern="100" dirty="0">
                <a:effectLst/>
                <a:latin typeface="Calibri" panose="020F0502020204030204" pitchFamily="34" charset="0"/>
                <a:ea typeface="Calibri" panose="020F0502020204030204" pitchFamily="34" charset="0"/>
                <a:cs typeface="Times New Roman" panose="02020603050405020304" pitchFamily="18" charset="0"/>
              </a:rPr>
              <a:t>ROC curve using hyperparameter tunning</a:t>
            </a:r>
            <a:endParaRPr lang="en-US" sz="1800" b="1" u="sng"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1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50777" y="1775012"/>
            <a:ext cx="5945562" cy="37113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630706" y="5552280"/>
            <a:ext cx="6096000" cy="584775"/>
          </a:xfrm>
          <a:prstGeom prst="rect">
            <a:avLst/>
          </a:prstGeom>
          <a:noFill/>
        </p:spPr>
        <p:txBody>
          <a:bodyPr wrap="square">
            <a:spAutoFit/>
          </a:bodyPr>
          <a:lstStyle/>
          <a:p>
            <a:pPr algn="l"/>
            <a:r>
              <a:rPr lang="en-US" sz="1600" b="1" i="0" dirty="0">
                <a:solidFill>
                  <a:srgbClr val="000000"/>
                </a:solidFill>
                <a:effectLst/>
                <a:latin typeface="Helvetica Neue"/>
              </a:rPr>
              <a:t>Insights:</a:t>
            </a:r>
            <a:endParaRPr lang="en-US" sz="1600" b="1" i="0" dirty="0">
              <a:solidFill>
                <a:srgbClr val="000000"/>
              </a:solidFill>
              <a:effectLst/>
              <a:latin typeface="Helvetica Neue"/>
            </a:endParaRPr>
          </a:p>
          <a:p>
            <a:pPr algn="l"/>
            <a:r>
              <a:rPr lang="en-US" sz="1600" b="0" i="0" dirty="0">
                <a:solidFill>
                  <a:srgbClr val="000000"/>
                </a:solidFill>
                <a:effectLst/>
                <a:latin typeface="Helvetica Neue"/>
              </a:rPr>
              <a:t>With Random Forest, we are getting 94% accuracy</a:t>
            </a:r>
            <a:endParaRPr lang="en-US" sz="1600" b="0" i="0" dirty="0">
              <a:solidFill>
                <a:srgbClr val="000000"/>
              </a:solidFill>
              <a:effectLst/>
              <a:latin typeface="Helvetica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69859" y="677318"/>
            <a:ext cx="6096000" cy="470000"/>
          </a:xfrm>
          <a:prstGeom prst="rect">
            <a:avLst/>
          </a:prstGeom>
          <a:noFill/>
        </p:spPr>
        <p:txBody>
          <a:bodyPr wrap="square">
            <a:spAutoFit/>
          </a:bodyPr>
          <a:lstStyle/>
          <a:p>
            <a:pPr marL="0" marR="0">
              <a:lnSpc>
                <a:spcPct val="107000"/>
              </a:lnSpc>
              <a:spcBef>
                <a:spcPts val="0"/>
              </a:spcBef>
              <a:spcAft>
                <a:spcPts val="800"/>
              </a:spcAft>
            </a:pPr>
            <a:r>
              <a:rPr lang="en-US" sz="2400" b="1" u="sng" kern="100" dirty="0">
                <a:effectLst/>
                <a:latin typeface="Calibri" panose="020F0502020204030204" pitchFamily="34" charset="0"/>
                <a:ea typeface="Calibri" panose="020F0502020204030204" pitchFamily="34" charset="0"/>
                <a:cs typeface="Times New Roman" panose="02020603050405020304" pitchFamily="18" charset="0"/>
              </a:rPr>
              <a:t>ADABOOST</a:t>
            </a:r>
            <a:endParaRPr lang="en-US" sz="2400" b="1" u="sng"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95083" y="1366838"/>
            <a:ext cx="5531224" cy="41243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757082" y="5534351"/>
            <a:ext cx="8444754" cy="615553"/>
          </a:xfrm>
          <a:prstGeom prst="rect">
            <a:avLst/>
          </a:prstGeom>
          <a:noFill/>
        </p:spPr>
        <p:txBody>
          <a:bodyPr wrap="square">
            <a:spAutoFit/>
          </a:bodyPr>
          <a:lstStyle/>
          <a:p>
            <a:pPr algn="l"/>
            <a:r>
              <a:rPr lang="en-US" sz="1600" b="1" i="0" dirty="0">
                <a:solidFill>
                  <a:srgbClr val="000000"/>
                </a:solidFill>
                <a:effectLst/>
                <a:latin typeface="Helvetica Neue"/>
              </a:rPr>
              <a:t>Insights:</a:t>
            </a:r>
            <a:endParaRPr lang="en-US" sz="1600" b="1" i="0" dirty="0">
              <a:solidFill>
                <a:srgbClr val="000000"/>
              </a:solidFill>
              <a:effectLst/>
              <a:latin typeface="Helvetica Neue"/>
            </a:endParaRPr>
          </a:p>
          <a:p>
            <a:pPr algn="l"/>
            <a:r>
              <a:rPr lang="en-US" sz="1600" b="0" i="0" dirty="0">
                <a:solidFill>
                  <a:srgbClr val="000000"/>
                </a:solidFill>
                <a:effectLst/>
                <a:latin typeface="Helvetica Neue"/>
              </a:rPr>
              <a:t>With ADABOOST, we are getting 94% accuracy</a:t>
            </a:r>
            <a:r>
              <a:rPr lang="en-US" b="0" i="0" dirty="0">
                <a:solidFill>
                  <a:srgbClr val="000000"/>
                </a:solidFill>
                <a:effectLst/>
                <a:latin typeface="Helvetica Neue"/>
              </a:rPr>
              <a:t>.</a:t>
            </a:r>
            <a:endParaRPr lang="en-US" b="0" i="0" dirty="0">
              <a:solidFill>
                <a:srgbClr val="000000"/>
              </a:solidFill>
              <a:effectLst/>
              <a:latin typeface="Helvetica Neue"/>
            </a:endParaRPr>
          </a:p>
        </p:txBody>
      </p:sp>
      <p:sp>
        <p:nvSpPr>
          <p:cNvPr id="9" name="TextBox 8"/>
          <p:cNvSpPr txBox="1"/>
          <p:nvPr/>
        </p:nvSpPr>
        <p:spPr>
          <a:xfrm>
            <a:off x="7306235" y="1817638"/>
            <a:ext cx="4885765" cy="2862322"/>
          </a:xfrm>
          <a:prstGeom prst="rect">
            <a:avLst/>
          </a:prstGeom>
          <a:noFill/>
        </p:spPr>
        <p:txBody>
          <a:bodyPr wrap="square">
            <a:spAutoFit/>
          </a:bodyPr>
          <a:lstStyle/>
          <a:p>
            <a:pPr algn="l"/>
            <a:r>
              <a:rPr lang="en-US" b="1" i="0" dirty="0">
                <a:solidFill>
                  <a:srgbClr val="000000"/>
                </a:solidFill>
                <a:effectLst/>
                <a:latin typeface="Helvetica Neue"/>
              </a:rPr>
              <a:t>Conclusion:</a:t>
            </a:r>
            <a:endParaRPr lang="en-US" b="1" i="0" dirty="0">
              <a:solidFill>
                <a:srgbClr val="000000"/>
              </a:solidFill>
              <a:effectLst/>
              <a:latin typeface="Helvetica Neue"/>
            </a:endParaRPr>
          </a:p>
          <a:p>
            <a:pPr algn="l">
              <a:buFont typeface="Arial" panose="020B0604020202020204" pitchFamily="34" charset="0"/>
              <a:buChar char="•"/>
            </a:pPr>
            <a:r>
              <a:rPr lang="en-US" b="0" i="0" dirty="0">
                <a:solidFill>
                  <a:srgbClr val="000000"/>
                </a:solidFill>
                <a:effectLst/>
                <a:latin typeface="Helvetica Neue"/>
              </a:rPr>
              <a:t>We will consider accuracy to check as giving an offer to an user not who going to churn will cost less as compared to loosing a customer and bring new customer, we need to have high rate of correctly identifying the true positives.</a:t>
            </a:r>
            <a:endParaRPr lang="en-US" b="0" i="0" dirty="0">
              <a:solidFill>
                <a:srgbClr val="000000"/>
              </a:solidFill>
              <a:effectLst/>
              <a:latin typeface="Helvetica Neue"/>
            </a:endParaRPr>
          </a:p>
          <a:p>
            <a:pPr algn="l">
              <a:buFont typeface="Arial" panose="020B0604020202020204" pitchFamily="34" charset="0"/>
              <a:buChar char="•"/>
            </a:pPr>
            <a:r>
              <a:rPr lang="en-US" b="0" i="0" dirty="0">
                <a:solidFill>
                  <a:srgbClr val="000000"/>
                </a:solidFill>
                <a:effectLst/>
                <a:latin typeface="Helvetica Neue"/>
              </a:rPr>
              <a:t>And as Random </a:t>
            </a:r>
            <a:r>
              <a:rPr lang="en-US" b="0" i="0" dirty="0" err="1">
                <a:solidFill>
                  <a:srgbClr val="000000"/>
                </a:solidFill>
                <a:effectLst/>
                <a:latin typeface="Helvetica Neue"/>
              </a:rPr>
              <a:t>Foret</a:t>
            </a:r>
            <a:r>
              <a:rPr lang="en-US" b="0" i="0" dirty="0">
                <a:solidFill>
                  <a:srgbClr val="000000"/>
                </a:solidFill>
                <a:effectLst/>
                <a:latin typeface="Helvetica Neue"/>
              </a:rPr>
              <a:t> and ADABOOST both have same accuracy of 94% but we will consider Random Forest as it is more robust.</a:t>
            </a:r>
            <a:endParaRPr lang="en-US" b="0" i="0" dirty="0">
              <a:solidFill>
                <a:srgbClr val="000000"/>
              </a:solidFill>
              <a:effectLst/>
              <a:latin typeface="Helvetica Neu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760258" y="743181"/>
            <a:ext cx="6096000" cy="461665"/>
          </a:xfrm>
          <a:prstGeom prst="rect">
            <a:avLst/>
          </a:prstGeom>
          <a:noFill/>
        </p:spPr>
        <p:txBody>
          <a:bodyPr wrap="square">
            <a:spAutoFit/>
          </a:bodyPr>
          <a:lstStyle/>
          <a:p>
            <a:r>
              <a:rPr lang="en-US" dirty="0"/>
              <a:t> </a:t>
            </a:r>
            <a:r>
              <a:rPr lang="en-US" sz="2400" b="1" u="sng" dirty="0"/>
              <a:t>Final model</a:t>
            </a:r>
            <a:endParaRPr lang="en-US" sz="2400" b="1" u="sng" dirty="0"/>
          </a:p>
        </p:txBody>
      </p:sp>
      <p:pic>
        <p:nvPicPr>
          <p:cNvPr id="5" name="Picture 4"/>
          <p:cNvPicPr>
            <a:picLocks noChangeAspect="1"/>
          </p:cNvPicPr>
          <p:nvPr/>
        </p:nvPicPr>
        <p:blipFill>
          <a:blip r:embed="rId1"/>
          <a:stretch>
            <a:fillRect/>
          </a:stretch>
        </p:blipFill>
        <p:spPr>
          <a:xfrm>
            <a:off x="3338512" y="1376362"/>
            <a:ext cx="5514975" cy="410527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69577" y="1313811"/>
            <a:ext cx="7593105" cy="375552"/>
          </a:xfrm>
          <a:prstGeom prst="rect">
            <a:avLst/>
          </a:prstGeom>
          <a:noFill/>
        </p:spPr>
        <p:txBody>
          <a:bodyPr wrap="square">
            <a:spAutoFit/>
          </a:bodyPr>
          <a:lstStyle/>
          <a:p>
            <a:pPr marL="0" marR="0">
              <a:lnSpc>
                <a:spcPct val="107000"/>
              </a:lnSpc>
              <a:spcBef>
                <a:spcPts val="0"/>
              </a:spcBef>
              <a:spcAft>
                <a:spcPts val="800"/>
              </a:spcAft>
            </a:pPr>
            <a:r>
              <a:rPr lang="en-US" b="1" kern="100" dirty="0">
                <a:effectLst/>
                <a:latin typeface="Calibri" panose="020F0502020204030204" pitchFamily="34" charset="0"/>
                <a:ea typeface="Calibri" panose="020F0502020204030204" pitchFamily="34" charset="0"/>
                <a:cs typeface="Times New Roman" panose="02020603050405020304" pitchFamily="18" charset="0"/>
              </a:rPr>
              <a:t>Top 10 Predictors to handle customer churn</a:t>
            </a:r>
            <a:endParaRPr lang="en-US" b="1"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p:cNvSpPr txBox="1"/>
          <p:nvPr/>
        </p:nvSpPr>
        <p:spPr>
          <a:xfrm>
            <a:off x="3558987" y="489059"/>
            <a:ext cx="6096000" cy="470000"/>
          </a:xfrm>
          <a:prstGeom prst="rect">
            <a:avLst/>
          </a:prstGeom>
          <a:noFill/>
        </p:spPr>
        <p:txBody>
          <a:bodyPr wrap="square">
            <a:spAutoFit/>
          </a:bodyPr>
          <a:lstStyle/>
          <a:p>
            <a:pPr marL="0" marR="0">
              <a:lnSpc>
                <a:spcPct val="107000"/>
              </a:lnSpc>
              <a:spcBef>
                <a:spcPts val="0"/>
              </a:spcBef>
              <a:spcAft>
                <a:spcPts val="800"/>
              </a:spcAft>
            </a:pPr>
            <a:r>
              <a:rPr lang="en-US" sz="2400" b="1" u="sng" kern="100" dirty="0">
                <a:effectLst/>
                <a:latin typeface="Calibri" panose="020F0502020204030204" pitchFamily="34" charset="0"/>
                <a:ea typeface="Calibri" panose="020F0502020204030204" pitchFamily="34" charset="0"/>
                <a:cs typeface="Times New Roman" panose="02020603050405020304" pitchFamily="18" charset="0"/>
              </a:rPr>
              <a:t>Suggestions to handle customer churn</a:t>
            </a:r>
            <a:endParaRPr lang="en-US" sz="2400" b="1" u="sng"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p:cNvSpPr txBox="1"/>
          <p:nvPr/>
        </p:nvSpPr>
        <p:spPr>
          <a:xfrm>
            <a:off x="977153" y="1859340"/>
            <a:ext cx="8166847" cy="3139321"/>
          </a:xfrm>
          <a:prstGeom prst="rect">
            <a:avLst/>
          </a:prstGeom>
          <a:noFill/>
        </p:spPr>
        <p:txBody>
          <a:bodyPr wrap="square">
            <a:spAutoFit/>
          </a:bodyPr>
          <a:lstStyle/>
          <a:p>
            <a:r>
              <a:rPr lang="en-US" dirty="0"/>
              <a:t>loc_og_mou_8                1.282065</a:t>
            </a:r>
            <a:endParaRPr lang="en-US" dirty="0"/>
          </a:p>
          <a:p>
            <a:r>
              <a:rPr lang="en-US" dirty="0"/>
              <a:t>const                               1.192894</a:t>
            </a:r>
            <a:endParaRPr lang="en-US" dirty="0"/>
          </a:p>
          <a:p>
            <a:r>
              <a:rPr lang="en-US" dirty="0"/>
              <a:t>total_rech_num_8          0.945401</a:t>
            </a:r>
            <a:endParaRPr lang="en-US" dirty="0"/>
          </a:p>
          <a:p>
            <a:r>
              <a:rPr lang="en-US" dirty="0"/>
              <a:t>monthly_3g_8                 0.877368</a:t>
            </a:r>
            <a:endParaRPr lang="en-US" dirty="0"/>
          </a:p>
          <a:p>
            <a:r>
              <a:rPr lang="en-US" dirty="0"/>
              <a:t>monthly_2g_8                 0.687312</a:t>
            </a:r>
            <a:endParaRPr lang="en-US" dirty="0"/>
          </a:p>
          <a:p>
            <a:r>
              <a:rPr lang="en-US" dirty="0" err="1"/>
              <a:t>gd_ph_loc_og_mou</a:t>
            </a:r>
            <a:r>
              <a:rPr lang="en-US" dirty="0"/>
              <a:t>        0.649594</a:t>
            </a:r>
            <a:endParaRPr lang="en-US" dirty="0"/>
          </a:p>
          <a:p>
            <a:r>
              <a:rPr lang="en-US" dirty="0" err="1"/>
              <a:t>gd_ph_total_rech_num</a:t>
            </a:r>
            <a:r>
              <a:rPr lang="en-US" dirty="0"/>
              <a:t>  0.632090</a:t>
            </a:r>
            <a:endParaRPr lang="en-US" dirty="0"/>
          </a:p>
          <a:p>
            <a:r>
              <a:rPr lang="en-US" dirty="0"/>
              <a:t>last_day_rch_amt_8       0.548943</a:t>
            </a:r>
            <a:endParaRPr lang="en-US" dirty="0"/>
          </a:p>
          <a:p>
            <a:r>
              <a:rPr lang="en-US" dirty="0"/>
              <a:t>std_ic_t2t_mou_8          0.517678</a:t>
            </a:r>
            <a:endParaRPr lang="en-US" dirty="0"/>
          </a:p>
          <a:p>
            <a:r>
              <a:rPr lang="en-US" dirty="0"/>
              <a:t>sachet_2g_8                   0.441314</a:t>
            </a:r>
            <a:endParaRPr lang="en-US" dirty="0"/>
          </a:p>
          <a:p>
            <a:r>
              <a:rPr lang="en-US" dirty="0" err="1"/>
              <a:t>aon</a:t>
            </a:r>
            <a:r>
              <a:rPr lang="en-US" dirty="0"/>
              <a:t>                                   0.39376</a:t>
            </a:r>
            <a:endParaRPr lang="en-US" dirty="0"/>
          </a:p>
        </p:txBody>
      </p:sp>
      <p:sp>
        <p:nvSpPr>
          <p:cNvPr id="4" name="TextBox 3"/>
          <p:cNvSpPr txBox="1"/>
          <p:nvPr/>
        </p:nvSpPr>
        <p:spPr>
          <a:xfrm>
            <a:off x="5880847" y="1313811"/>
            <a:ext cx="6006353" cy="3847207"/>
          </a:xfrm>
          <a:prstGeom prst="rect">
            <a:avLst/>
          </a:prstGeom>
          <a:noFill/>
        </p:spPr>
        <p:txBody>
          <a:bodyPr wrap="square">
            <a:spAutoFit/>
          </a:bodyPr>
          <a:lstStyle/>
          <a:p>
            <a:r>
              <a:rPr lang="en-US" b="1" u="sng" dirty="0"/>
              <a:t>Some strategies to manage churns :</a:t>
            </a:r>
            <a:endParaRPr lang="en-US" b="1" u="sng" dirty="0"/>
          </a:p>
          <a:p>
            <a:r>
              <a:rPr lang="en-US" b="1" u="sng" dirty="0"/>
              <a:t> </a:t>
            </a:r>
            <a:endParaRPr lang="en-US" b="1" u="sng" dirty="0"/>
          </a:p>
          <a:p>
            <a:r>
              <a:rPr lang="en-US" sz="1600" dirty="0"/>
              <a:t>1. Churners show higher roaming usage than non churners.</a:t>
            </a:r>
            <a:endParaRPr lang="en-US" sz="1600" dirty="0"/>
          </a:p>
          <a:p>
            <a:r>
              <a:rPr lang="en-US" sz="1600" dirty="0"/>
              <a:t>2. Network operator should investigate their roaming tariffs and    quality of services.</a:t>
            </a:r>
            <a:endParaRPr lang="en-US" sz="1600" dirty="0"/>
          </a:p>
          <a:p>
            <a:r>
              <a:rPr lang="en-US" sz="1600" dirty="0"/>
              <a:t>3. It may be a reason that roaming tariffs offered are less competitive than their competitors.</a:t>
            </a:r>
            <a:endParaRPr lang="en-US" sz="1600" dirty="0"/>
          </a:p>
          <a:p>
            <a:r>
              <a:rPr lang="en-US" sz="1600" dirty="0"/>
              <a:t>4. It may be a reason that customer is not getting good quality of services while roaming. In such case, quality of service guarantees with roaming partners and network quality needs to be investigated.</a:t>
            </a:r>
            <a:endParaRPr lang="en-US" sz="1600" dirty="0"/>
          </a:p>
          <a:p>
            <a:r>
              <a:rPr lang="en-US" sz="1600" dirty="0"/>
              <a:t>5. New campaigns that target roaming customers can be rolled out. Like</a:t>
            </a:r>
            <a:endParaRPr lang="en-US" sz="1600" dirty="0"/>
          </a:p>
          <a:p>
            <a:r>
              <a:rPr lang="en-US" sz="1600" dirty="0"/>
              <a:t>-Discounted roaming rates during particular hours of day</a:t>
            </a:r>
            <a:endParaRPr lang="en-US" sz="1600" dirty="0"/>
          </a:p>
          <a:p>
            <a:r>
              <a:rPr lang="en-US" sz="1600" dirty="0"/>
              <a:t>-Free monthly roaming on minutes of usage of voice calls depending on users past roaming usage history</a:t>
            </a:r>
            <a:endParaRPr lang="en-US" sz="16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40940" y="3241224"/>
            <a:ext cx="4303059" cy="658835"/>
          </a:xfrm>
          <a:prstGeom prst="rect">
            <a:avLst/>
          </a:prstGeom>
          <a:noFill/>
        </p:spPr>
        <p:txBody>
          <a:bodyPr wrap="square">
            <a:spAutoFit/>
          </a:bodyPr>
          <a:lstStyle/>
          <a:p>
            <a:pPr marL="0" marR="0">
              <a:lnSpc>
                <a:spcPct val="107000"/>
              </a:lnSpc>
              <a:spcBef>
                <a:spcPts val="0"/>
              </a:spcBef>
              <a:spcAft>
                <a:spcPts val="800"/>
              </a:spcAft>
            </a:pPr>
            <a:r>
              <a:rPr lang="en-US" sz="3600" b="1" kern="100" dirty="0">
                <a:effectLst/>
                <a:latin typeface="Calibri" panose="020F0502020204030204" pitchFamily="34" charset="0"/>
                <a:ea typeface="Calibri" panose="020F0502020204030204" pitchFamily="34" charset="0"/>
                <a:cs typeface="Times New Roman" panose="02020603050405020304" pitchFamily="18" charset="0"/>
              </a:rPr>
              <a:t>Thank You</a:t>
            </a:r>
            <a:endParaRPr lang="en-US" sz="36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endParaRPr lang="en-US" dirty="0"/>
          </a:p>
        </p:txBody>
      </p:sp>
      <p:sp>
        <p:nvSpPr>
          <p:cNvPr id="3" name="Content Placeholder 2"/>
          <p:cNvSpPr>
            <a:spLocks noGrp="1"/>
          </p:cNvSpPr>
          <p:nvPr>
            <p:ph idx="1"/>
          </p:nvPr>
        </p:nvSpPr>
        <p:spPr/>
        <p:txBody>
          <a:bodyPr>
            <a:normAutofit fontScale="85000" lnSpcReduction="20000"/>
          </a:bodyPr>
          <a:lstStyle/>
          <a:p>
            <a:pPr algn="l"/>
            <a:r>
              <a:rPr lang="en-US" b="0" i="0" dirty="0">
                <a:solidFill>
                  <a:srgbClr val="091E42"/>
                </a:solidFill>
                <a:effectLst/>
                <a:latin typeface="freight-text-pro"/>
              </a:rPr>
              <a:t>In the telecom industry, customers are able to choose from multiple service providers and actively switch from one operator to another. In this highly competitive market, the telecommunications industry experiences an average of 15-25% annual churn rate. Given the fact that it costs 5-10 times more to acquire a new customer than to retain an existing one, </a:t>
            </a:r>
            <a:r>
              <a:rPr lang="en-US" b="1" i="0" dirty="0">
                <a:solidFill>
                  <a:srgbClr val="091E42"/>
                </a:solidFill>
                <a:effectLst/>
                <a:latin typeface="freight-text-pro"/>
              </a:rPr>
              <a:t>customer retention</a:t>
            </a:r>
            <a:r>
              <a:rPr lang="en-US" b="0" i="0" dirty="0">
                <a:solidFill>
                  <a:srgbClr val="091E42"/>
                </a:solidFill>
                <a:effectLst/>
                <a:latin typeface="freight-text-pro"/>
              </a:rPr>
              <a:t> has now become even more important than customer acquisition.</a:t>
            </a:r>
            <a:endParaRPr lang="en-US" b="0" i="0" dirty="0">
              <a:solidFill>
                <a:srgbClr val="091E42"/>
              </a:solidFill>
              <a:effectLst/>
              <a:latin typeface="freight-text-pro"/>
            </a:endParaRPr>
          </a:p>
          <a:p>
            <a:pPr algn="l"/>
            <a:r>
              <a:rPr lang="en-US" b="0" i="0" dirty="0">
                <a:solidFill>
                  <a:srgbClr val="091E42"/>
                </a:solidFill>
                <a:effectLst/>
                <a:latin typeface="freight-text-pro"/>
              </a:rPr>
              <a:t> </a:t>
            </a:r>
            <a:endParaRPr lang="en-US" b="0" i="0" dirty="0">
              <a:solidFill>
                <a:srgbClr val="091E42"/>
              </a:solidFill>
              <a:effectLst/>
              <a:latin typeface="freight-text-pro"/>
            </a:endParaRPr>
          </a:p>
          <a:p>
            <a:pPr algn="l"/>
            <a:r>
              <a:rPr lang="en-US" b="0" i="0" dirty="0">
                <a:solidFill>
                  <a:srgbClr val="091E42"/>
                </a:solidFill>
                <a:effectLst/>
                <a:latin typeface="freight-text-pro"/>
              </a:rPr>
              <a:t>For many incumbent operators, </a:t>
            </a:r>
            <a:r>
              <a:rPr lang="en-US" b="0" i="1" dirty="0">
                <a:solidFill>
                  <a:srgbClr val="091E42"/>
                </a:solidFill>
                <a:effectLst/>
                <a:latin typeface="freight-text-pro"/>
              </a:rPr>
              <a:t>retaining high profitable customers is the number one business goal</a:t>
            </a:r>
            <a:r>
              <a:rPr lang="en-US" b="0" i="0" dirty="0">
                <a:solidFill>
                  <a:srgbClr val="091E42"/>
                </a:solidFill>
                <a:effectLst/>
                <a:latin typeface="freight-text-pro"/>
              </a:rPr>
              <a:t>.</a:t>
            </a:r>
            <a:endParaRPr lang="en-US" b="0" i="0" dirty="0">
              <a:solidFill>
                <a:srgbClr val="091E42"/>
              </a:solidFill>
              <a:effectLst/>
              <a:latin typeface="freight-text-pro"/>
            </a:endParaRPr>
          </a:p>
          <a:p>
            <a:pPr algn="l"/>
            <a:r>
              <a:rPr lang="en-US" b="0" i="0" dirty="0">
                <a:solidFill>
                  <a:srgbClr val="091E42"/>
                </a:solidFill>
                <a:effectLst/>
                <a:latin typeface="freight-text-pro"/>
              </a:rPr>
              <a:t> </a:t>
            </a:r>
            <a:endParaRPr lang="en-US" b="0" i="0" dirty="0">
              <a:solidFill>
                <a:srgbClr val="091E42"/>
              </a:solidFill>
              <a:effectLst/>
              <a:latin typeface="freight-text-pro"/>
            </a:endParaRPr>
          </a:p>
          <a:p>
            <a:pPr algn="l"/>
            <a:r>
              <a:rPr lang="en-US" b="0" i="0" dirty="0">
                <a:solidFill>
                  <a:srgbClr val="091E42"/>
                </a:solidFill>
                <a:effectLst/>
                <a:latin typeface="freight-text-pro"/>
              </a:rPr>
              <a:t>To reduce customer churn, telecom companies need to </a:t>
            </a:r>
            <a:r>
              <a:rPr lang="en-US" b="1" i="0" dirty="0">
                <a:solidFill>
                  <a:srgbClr val="091E42"/>
                </a:solidFill>
                <a:effectLst/>
                <a:latin typeface="freight-text-pro"/>
              </a:rPr>
              <a:t>predict which customers are at high risk of churn.</a:t>
            </a:r>
            <a:endParaRPr lang="en-US" b="0" i="0" dirty="0">
              <a:solidFill>
                <a:srgbClr val="091E42"/>
              </a:solidFill>
              <a:effectLst/>
              <a:latin typeface="freight-text-pro"/>
            </a:endParaRPr>
          </a:p>
          <a:p>
            <a:pPr algn="l"/>
            <a:r>
              <a:rPr lang="en-US" b="0" i="0" dirty="0">
                <a:solidFill>
                  <a:srgbClr val="091E42"/>
                </a:solidFill>
                <a:effectLst/>
                <a:latin typeface="freight-text-pro"/>
              </a:rPr>
              <a:t> </a:t>
            </a:r>
            <a:endParaRPr lang="en-US" b="0" i="0" dirty="0">
              <a:solidFill>
                <a:srgbClr val="091E42"/>
              </a:solidFill>
              <a:effectLst/>
              <a:latin typeface="freight-text-pro"/>
            </a:endParaRPr>
          </a:p>
          <a:p>
            <a:pPr algn="l"/>
            <a:r>
              <a:rPr lang="en-US" b="0" i="0" dirty="0">
                <a:solidFill>
                  <a:srgbClr val="091E42"/>
                </a:solidFill>
                <a:effectLst/>
                <a:latin typeface="freight-text-pro"/>
              </a:rPr>
              <a:t>In this project, we will </a:t>
            </a:r>
            <a:r>
              <a:rPr lang="en-US" b="0" i="0" dirty="0" err="1">
                <a:solidFill>
                  <a:srgbClr val="091E42"/>
                </a:solidFill>
                <a:effectLst/>
                <a:latin typeface="freight-text-pro"/>
              </a:rPr>
              <a:t>analyse</a:t>
            </a:r>
            <a:r>
              <a:rPr lang="en-US" b="0" i="0" dirty="0">
                <a:solidFill>
                  <a:srgbClr val="091E42"/>
                </a:solidFill>
                <a:effectLst/>
                <a:latin typeface="freight-text-pro"/>
              </a:rPr>
              <a:t> customer-level data of a leading telecom firm, build predictive models to identify customers at high risk of churn and identify the main indicators of churn.</a:t>
            </a:r>
            <a:endParaRPr lang="en-US" b="0" i="0" dirty="0">
              <a:solidFill>
                <a:srgbClr val="091E42"/>
              </a:solidFill>
              <a:effectLst/>
              <a:latin typeface="freight-text-pro"/>
            </a:endParaRPr>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Objective</a:t>
            </a:r>
            <a:endParaRPr lang="en-US" dirty="0"/>
          </a:p>
        </p:txBody>
      </p:sp>
      <p:sp>
        <p:nvSpPr>
          <p:cNvPr id="3" name="Content Placeholder 2"/>
          <p:cNvSpPr>
            <a:spLocks noGrp="1"/>
          </p:cNvSpPr>
          <p:nvPr>
            <p:ph idx="1"/>
          </p:nvPr>
        </p:nvSpPr>
        <p:spPr>
          <a:xfrm>
            <a:off x="1097280" y="2205319"/>
            <a:ext cx="10058400" cy="3663774"/>
          </a:xfrm>
        </p:spPr>
        <p:txBody>
          <a:bodyPr/>
          <a:lstStyle/>
          <a:p>
            <a:pPr>
              <a:buClrTx/>
              <a:buFont typeface="Wingdings" panose="05000000000000000000" pitchFamily="2" charset="2"/>
              <a:buChar char="v"/>
            </a:pPr>
            <a:r>
              <a:rPr lang="en-US" dirty="0"/>
              <a:t> To predict Customer Churn</a:t>
            </a:r>
            <a:endParaRPr lang="en-US" dirty="0"/>
          </a:p>
          <a:p>
            <a:pPr>
              <a:buClrTx/>
              <a:buFont typeface="Wingdings" panose="05000000000000000000" pitchFamily="2" charset="2"/>
              <a:buChar char="v"/>
            </a:pPr>
            <a:r>
              <a:rPr lang="en-US" dirty="0"/>
              <a:t> Highlighting the main variables/factors influencing Customer Churn</a:t>
            </a:r>
            <a:endParaRPr lang="en-US" dirty="0"/>
          </a:p>
          <a:p>
            <a:pPr>
              <a:buClrTx/>
              <a:buFont typeface="Wingdings" panose="05000000000000000000" pitchFamily="2" charset="2"/>
              <a:buChar char="v"/>
            </a:pPr>
            <a:r>
              <a:rPr lang="en-US" dirty="0"/>
              <a:t> Use various ML algorithms to build prediction models, </a:t>
            </a:r>
            <a:r>
              <a:rPr lang="en-US" dirty="0" err="1"/>
              <a:t>evaluatethe</a:t>
            </a:r>
            <a:r>
              <a:rPr lang="en-US" dirty="0"/>
              <a:t> accuracy and performance of      these models.</a:t>
            </a:r>
            <a:endParaRPr lang="en-US" dirty="0"/>
          </a:p>
          <a:p>
            <a:pPr>
              <a:buClrTx/>
              <a:buFont typeface="Wingdings" panose="05000000000000000000" pitchFamily="2" charset="2"/>
              <a:buChar char="v"/>
            </a:pPr>
            <a:r>
              <a:rPr lang="en-US" dirty="0"/>
              <a:t> Finding out the best model for our business case and providing executive suggestions.</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Building Steps</a:t>
            </a:r>
            <a:endParaRPr lang="en-US" dirty="0"/>
          </a:p>
        </p:txBody>
      </p:sp>
      <p:sp>
        <p:nvSpPr>
          <p:cNvPr id="3" name="Content Placeholder 2"/>
          <p:cNvSpPr>
            <a:spLocks noGrp="1"/>
          </p:cNvSpPr>
          <p:nvPr>
            <p:ph idx="1"/>
          </p:nvPr>
        </p:nvSpPr>
        <p:spPr/>
        <p:txBody>
          <a:bodyPr>
            <a:normAutofit fontScale="92500" lnSpcReduction="20000"/>
          </a:bodyPr>
          <a:lstStyle/>
          <a:p>
            <a:pPr>
              <a:buClrTx/>
              <a:buFont typeface="Wingdings" panose="05000000000000000000" pitchFamily="2" charset="2"/>
              <a:buChar char="v"/>
            </a:pPr>
            <a:r>
              <a:rPr lang="en-US" dirty="0"/>
              <a:t> Data collection</a:t>
            </a:r>
            <a:endParaRPr lang="en-US" dirty="0"/>
          </a:p>
          <a:p>
            <a:pPr>
              <a:buClrTx/>
              <a:buFont typeface="Wingdings" panose="05000000000000000000" pitchFamily="2" charset="2"/>
              <a:buChar char="v"/>
            </a:pPr>
            <a:r>
              <a:rPr lang="en-US" dirty="0"/>
              <a:t> Data preparation</a:t>
            </a:r>
            <a:endParaRPr lang="en-US" dirty="0"/>
          </a:p>
          <a:p>
            <a:pPr>
              <a:buClrTx/>
              <a:buFont typeface="Wingdings" panose="05000000000000000000" pitchFamily="2" charset="2"/>
              <a:buChar char="v"/>
            </a:pPr>
            <a:r>
              <a:rPr lang="en-US" dirty="0"/>
              <a:t> Perform EDA</a:t>
            </a:r>
            <a:endParaRPr lang="en-US" dirty="0"/>
          </a:p>
          <a:p>
            <a:pPr>
              <a:buClrTx/>
              <a:buFont typeface="Wingdings" panose="05000000000000000000" pitchFamily="2" charset="2"/>
              <a:buChar char="v"/>
            </a:pPr>
            <a:r>
              <a:rPr lang="en-US" dirty="0"/>
              <a:t> Feature selection</a:t>
            </a:r>
            <a:endParaRPr lang="en-US" dirty="0"/>
          </a:p>
          <a:p>
            <a:pPr>
              <a:buClrTx/>
              <a:buFont typeface="Wingdings" panose="05000000000000000000" pitchFamily="2" charset="2"/>
              <a:buChar char="v"/>
            </a:pPr>
            <a:r>
              <a:rPr lang="en-US" dirty="0"/>
              <a:t> Building models</a:t>
            </a:r>
            <a:endParaRPr lang="en-US" dirty="0"/>
          </a:p>
          <a:p>
            <a:pPr>
              <a:buClrTx/>
              <a:buFont typeface="Wingdings" panose="05000000000000000000" pitchFamily="2" charset="2"/>
              <a:buChar char="v"/>
            </a:pPr>
            <a:r>
              <a:rPr lang="en-US" dirty="0"/>
              <a:t> Validate and measure models performance</a:t>
            </a:r>
            <a:endParaRPr lang="en-US" dirty="0"/>
          </a:p>
          <a:p>
            <a:pPr>
              <a:buClrTx/>
              <a:buFont typeface="Wingdings" panose="05000000000000000000" pitchFamily="2" charset="2"/>
              <a:buChar char="v"/>
            </a:pPr>
            <a:r>
              <a:rPr lang="en-US" dirty="0"/>
              <a:t> Improve models performances</a:t>
            </a:r>
            <a:endParaRPr lang="en-US" dirty="0"/>
          </a:p>
          <a:p>
            <a:pPr>
              <a:buClrTx/>
              <a:buFont typeface="Wingdings" panose="05000000000000000000" pitchFamily="2" charset="2"/>
              <a:buChar char="v"/>
            </a:pPr>
            <a:r>
              <a:rPr lang="en-US" dirty="0"/>
              <a:t> Executive models for prediction</a:t>
            </a:r>
            <a:endParaRPr lang="en-US" dirty="0"/>
          </a:p>
          <a:p>
            <a:pPr>
              <a:buClrTx/>
              <a:buFont typeface="Wingdings" panose="05000000000000000000" pitchFamily="2" charset="2"/>
              <a:buChar char="v"/>
            </a:pPr>
            <a:r>
              <a:rPr lang="en-US" dirty="0"/>
              <a:t> Select best fit model for our business problem</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EDA</a:t>
            </a:r>
            <a:endParaRPr lang="en-US" dirty="0"/>
          </a:p>
        </p:txBody>
      </p:sp>
      <p:pic>
        <p:nvPicPr>
          <p:cNvPr id="1026"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246095" y="2108200"/>
            <a:ext cx="6875930" cy="416709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p:cNvGraphicFramePr>
            <a:graphicFrameLocks noGrp="1"/>
          </p:cNvGraphicFramePr>
          <p:nvPr/>
        </p:nvGraphicFramePr>
        <p:xfrm>
          <a:off x="8390965" y="2841812"/>
          <a:ext cx="3585882" cy="3433482"/>
        </p:xfrm>
        <a:graphic>
          <a:graphicData uri="http://schemas.openxmlformats.org/drawingml/2006/table">
            <a:tbl>
              <a:tblPr/>
              <a:tblGrid>
                <a:gridCol w="3585882"/>
              </a:tblGrid>
              <a:tr h="3433482">
                <a:tc>
                  <a:txBody>
                    <a:bodyPr/>
                    <a:lstStyle/>
                    <a:p>
                      <a:r>
                        <a:rPr lang="en-US" i="0" u="sng" dirty="0"/>
                        <a:t>Feature </a:t>
                      </a:r>
                      <a:r>
                        <a:rPr lang="en-US" u="none" dirty="0"/>
                        <a:t>                               </a:t>
                      </a:r>
                      <a:r>
                        <a:rPr lang="en-US" i="0" u="sng" dirty="0"/>
                        <a:t>Value</a:t>
                      </a:r>
                      <a:endParaRPr lang="en-US" i="0" u="sng" dirty="0"/>
                    </a:p>
                    <a:p>
                      <a:r>
                        <a:rPr lang="en-US" sz="1600" dirty="0"/>
                        <a:t>arpu_8                                      7000</a:t>
                      </a:r>
                      <a:endParaRPr lang="en-US" sz="1600" dirty="0"/>
                    </a:p>
                    <a:p>
                      <a:r>
                        <a:rPr lang="en-US" sz="1600" dirty="0"/>
                        <a:t>loc_og_mou_8                         4000</a:t>
                      </a:r>
                      <a:endParaRPr lang="en-US" sz="1600" dirty="0"/>
                    </a:p>
                    <a:p>
                      <a:r>
                        <a:rPr lang="en-US" sz="1600" dirty="0"/>
                        <a:t>max_rech_amt_8                     1000</a:t>
                      </a:r>
                      <a:endParaRPr lang="en-US" sz="1600" dirty="0"/>
                    </a:p>
                    <a:p>
                      <a:r>
                        <a:rPr lang="en-US" sz="1600" dirty="0"/>
                        <a:t>last_day_rch_amt_8               1000</a:t>
                      </a:r>
                      <a:endParaRPr lang="en-US" sz="1600" dirty="0"/>
                    </a:p>
                    <a:p>
                      <a:r>
                        <a:rPr lang="en-US" sz="1600" dirty="0" err="1"/>
                        <a:t>aon</a:t>
                      </a:r>
                      <a:r>
                        <a:rPr lang="en-US" sz="1600" dirty="0"/>
                        <a:t>                                            3000</a:t>
                      </a:r>
                      <a:endParaRPr lang="en-US" sz="1600" dirty="0"/>
                    </a:p>
                    <a:p>
                      <a:r>
                        <a:rPr lang="en-US" sz="1600" dirty="0"/>
                        <a:t>total_mou_8                            4000</a:t>
                      </a:r>
                      <a:endParaRPr lang="en-US" sz="1600" dirty="0"/>
                    </a:p>
                    <a:p>
                      <a:r>
                        <a:rPr lang="en-US" sz="1600" dirty="0" err="1"/>
                        <a:t>gd_ph_loc_ic_mou</a:t>
                      </a:r>
                      <a:r>
                        <a:rPr lang="en-US" sz="1600" dirty="0"/>
                        <a:t>                  3000</a:t>
                      </a:r>
                      <a:endParaRPr lang="en-US" sz="1600" dirty="0"/>
                    </a:p>
                    <a:p>
                      <a:r>
                        <a:rPr lang="en-US" sz="1600" dirty="0" err="1"/>
                        <a:t>gd_ph_last_day_rch_amt</a:t>
                      </a:r>
                      <a:r>
                        <a:rPr lang="en-US" sz="1600" dirty="0"/>
                        <a:t>       1000</a:t>
                      </a:r>
                      <a:endParaRPr lang="en-US" sz="1600" dirty="0"/>
                    </a:p>
                    <a:p>
                      <a:r>
                        <a:rPr lang="en-US" sz="1600" dirty="0" err="1"/>
                        <a:t>gd_ph_std_og_mou</a:t>
                      </a:r>
                      <a:r>
                        <a:rPr lang="en-US" sz="1600" dirty="0"/>
                        <a:t>                4000</a:t>
                      </a:r>
                      <a:endParaRPr lang="en-US" sz="1600" dirty="0"/>
                    </a:p>
                    <a:p>
                      <a:r>
                        <a:rPr lang="en-US" sz="1600" dirty="0" err="1"/>
                        <a:t>gd_ph_max_rch_amt</a:t>
                      </a:r>
                      <a:r>
                        <a:rPr lang="en-US" sz="1600" dirty="0"/>
                        <a:t>              1500</a:t>
                      </a:r>
                      <a:endParaRPr lang="en-US" sz="1600" dirty="0"/>
                    </a:p>
                    <a:p>
                      <a:r>
                        <a:rPr lang="en-US" sz="1600" dirty="0" err="1"/>
                        <a:t>gd_ph_loc_og_mou</a:t>
                      </a:r>
                      <a:r>
                        <a:rPr lang="en-US" sz="1600" dirty="0"/>
                        <a:t>                3000</a:t>
                      </a:r>
                      <a:endParaRPr lang="en-US" sz="1600" dirty="0"/>
                    </a:p>
                    <a:p>
                      <a:r>
                        <a:rPr lang="en-US" sz="1600" dirty="0" err="1"/>
                        <a:t>gd_ph_arpu</a:t>
                      </a:r>
                      <a:r>
                        <a:rPr lang="en-US" sz="1600" dirty="0"/>
                        <a:t>                             7000</a:t>
                      </a:r>
                      <a:endParaRPr lang="en-US" sz="1600"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sp>
        <p:nvSpPr>
          <p:cNvPr id="7" name="TextBox 6"/>
          <p:cNvSpPr txBox="1"/>
          <p:nvPr/>
        </p:nvSpPr>
        <p:spPr>
          <a:xfrm>
            <a:off x="8390965" y="2108200"/>
            <a:ext cx="3585882" cy="646331"/>
          </a:xfrm>
          <a:prstGeom prst="rect">
            <a:avLst/>
          </a:prstGeom>
          <a:noFill/>
        </p:spPr>
        <p:txBody>
          <a:bodyPr wrap="square">
            <a:sp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From plots we can define following upper limits to the variables</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99247" y="824751"/>
            <a:ext cx="4975411" cy="407035"/>
          </a:xfrm>
          <a:prstGeom prst="rect">
            <a:avLst/>
          </a:prstGeom>
          <a:noFill/>
        </p:spPr>
        <p:txBody>
          <a:bodyPr wrap="square">
            <a:spAutoFit/>
          </a:bodyPr>
          <a:lstStyle/>
          <a:p>
            <a:pPr marL="0" marR="0">
              <a:lnSpc>
                <a:spcPct val="107000"/>
              </a:lnSpc>
              <a:spcBef>
                <a:spcPts val="0"/>
              </a:spcBef>
              <a:spcAft>
                <a:spcPts val="800"/>
              </a:spcAft>
            </a:pPr>
            <a:r>
              <a:rPr lang="en-US" sz="2000" b="1" kern="100" dirty="0">
                <a:effectLst/>
                <a:latin typeface="Calibri" panose="020F0502020204030204" pitchFamily="34" charset="0"/>
                <a:ea typeface="Calibri" panose="020F0502020204030204" pitchFamily="34" charset="0"/>
                <a:cs typeface="Times New Roman" panose="02020603050405020304" pitchFamily="18" charset="0"/>
              </a:rPr>
              <a:t>               Churn based on tenure</a:t>
            </a:r>
            <a:endParaRPr lang="en-US" sz="20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p:cNvSpPr txBox="1"/>
          <p:nvPr/>
        </p:nvSpPr>
        <p:spPr>
          <a:xfrm>
            <a:off x="6965576" y="824751"/>
            <a:ext cx="4527177" cy="400110"/>
          </a:xfrm>
          <a:prstGeom prst="rect">
            <a:avLst/>
          </a:prstGeom>
          <a:noFill/>
        </p:spPr>
        <p:txBody>
          <a:bodyPr wrap="square">
            <a:spAutoFit/>
          </a:bodyPr>
          <a:lstStyle/>
          <a:p>
            <a:r>
              <a:rPr lang="en-US" sz="2000" b="1" dirty="0"/>
              <a:t>Effect of max recharge amount on churn</a:t>
            </a:r>
            <a:endParaRPr lang="en-US" sz="2000" b="1" dirty="0"/>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93859" y="1775012"/>
            <a:ext cx="4715434" cy="311075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775012"/>
            <a:ext cx="4912658" cy="311075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111624" y="5222326"/>
            <a:ext cx="4563034" cy="923330"/>
          </a:xfrm>
          <a:prstGeom prst="rect">
            <a:avLst/>
          </a:prstGeom>
          <a:noFill/>
        </p:spPr>
        <p:txBody>
          <a:bodyPr wrap="square">
            <a:spAutoFit/>
          </a:bodyPr>
          <a:lstStyle/>
          <a:p>
            <a:pPr algn="l"/>
            <a:r>
              <a:rPr lang="en-US" b="1" i="0" dirty="0">
                <a:solidFill>
                  <a:srgbClr val="000000"/>
                </a:solidFill>
                <a:effectLst/>
                <a:latin typeface="Helvetica Neue"/>
              </a:rPr>
              <a:t>Insights:</a:t>
            </a:r>
            <a:endParaRPr lang="en-US" b="1" i="0" dirty="0">
              <a:solidFill>
                <a:srgbClr val="000000"/>
              </a:solidFill>
              <a:effectLst/>
              <a:latin typeface="Helvetica Neue"/>
            </a:endParaRPr>
          </a:p>
          <a:p>
            <a:pPr algn="l"/>
            <a:r>
              <a:rPr lang="en-US" b="0" i="0" dirty="0">
                <a:solidFill>
                  <a:srgbClr val="000000"/>
                </a:solidFill>
                <a:effectLst/>
                <a:latin typeface="Helvetica Neue"/>
              </a:rPr>
              <a:t>As we can see that most of the churners have a tenure less than 4 years</a:t>
            </a:r>
            <a:endParaRPr lang="en-US" b="0" i="0" dirty="0">
              <a:solidFill>
                <a:srgbClr val="000000"/>
              </a:solidFill>
              <a:effectLst/>
              <a:latin typeface="Helvetica Neue"/>
            </a:endParaRPr>
          </a:p>
        </p:txBody>
      </p:sp>
      <p:sp>
        <p:nvSpPr>
          <p:cNvPr id="9" name="TextBox 8"/>
          <p:cNvSpPr txBox="1"/>
          <p:nvPr/>
        </p:nvSpPr>
        <p:spPr>
          <a:xfrm>
            <a:off x="7153835" y="5147624"/>
            <a:ext cx="4563034" cy="1200329"/>
          </a:xfrm>
          <a:prstGeom prst="rect">
            <a:avLst/>
          </a:prstGeom>
          <a:noFill/>
        </p:spPr>
        <p:txBody>
          <a:bodyPr wrap="square">
            <a:spAutoFit/>
          </a:bodyPr>
          <a:lstStyle/>
          <a:p>
            <a:pPr algn="l"/>
            <a:r>
              <a:rPr lang="en-US" b="1" i="0" dirty="0">
                <a:solidFill>
                  <a:srgbClr val="000000"/>
                </a:solidFill>
                <a:effectLst/>
                <a:latin typeface="Helvetica Neue"/>
              </a:rPr>
              <a:t>Insights:</a:t>
            </a:r>
            <a:endParaRPr lang="en-US" b="1" i="0" dirty="0">
              <a:solidFill>
                <a:srgbClr val="000000"/>
              </a:solidFill>
              <a:effectLst/>
              <a:latin typeface="Helvetica Neue"/>
            </a:endParaRPr>
          </a:p>
          <a:p>
            <a:pPr algn="l"/>
            <a:r>
              <a:rPr lang="en-US" b="0" i="0" dirty="0">
                <a:solidFill>
                  <a:srgbClr val="000000"/>
                </a:solidFill>
                <a:effectLst/>
                <a:latin typeface="Helvetica Neue"/>
              </a:rPr>
              <a:t>As we can observe users having the max recharge amount less </a:t>
            </a:r>
            <a:r>
              <a:rPr lang="en-US" b="0" i="0" dirty="0" err="1">
                <a:solidFill>
                  <a:srgbClr val="000000"/>
                </a:solidFill>
                <a:effectLst/>
                <a:latin typeface="Helvetica Neue"/>
              </a:rPr>
              <a:t>tha</a:t>
            </a:r>
            <a:r>
              <a:rPr lang="en-US" b="0" i="0" dirty="0">
                <a:solidFill>
                  <a:srgbClr val="000000"/>
                </a:solidFill>
                <a:effectLst/>
                <a:latin typeface="Helvetica Neue"/>
              </a:rPr>
              <a:t> 250 churned more.</a:t>
            </a:r>
            <a:endParaRPr lang="en-US" b="0" i="0" dirty="0">
              <a:solidFill>
                <a:srgbClr val="000000"/>
              </a:solidFill>
              <a:effectLst/>
              <a:latin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rot="10800000" flipV="1">
            <a:off x="887506" y="709987"/>
            <a:ext cx="4554070" cy="369332"/>
          </a:xfrm>
          <a:prstGeom prst="rect">
            <a:avLst/>
          </a:prstGeom>
          <a:noFill/>
        </p:spPr>
        <p:txBody>
          <a:bodyPr wrap="square">
            <a:spAutoFit/>
          </a:bodyPr>
          <a:lstStyle/>
          <a:p>
            <a:r>
              <a:rPr lang="en-US" b="1" dirty="0"/>
              <a:t>              </a:t>
            </a:r>
            <a:r>
              <a:rPr lang="en-US" b="1" u="sng" dirty="0"/>
              <a:t>VBC effects on revenue</a:t>
            </a:r>
            <a:endParaRPr lang="en-US" b="1" u="sng" dirty="0"/>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4300" y="1299883"/>
            <a:ext cx="6385112" cy="36844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21342" y="4984376"/>
            <a:ext cx="6149788" cy="1169551"/>
          </a:xfrm>
          <a:prstGeom prst="rect">
            <a:avLst/>
          </a:prstGeom>
          <a:noFill/>
        </p:spPr>
        <p:txBody>
          <a:bodyPr wrap="square">
            <a:spAutoFit/>
          </a:bodyPr>
          <a:lstStyle/>
          <a:p>
            <a:pPr algn="l"/>
            <a:r>
              <a:rPr lang="en-US" sz="1400" b="1" i="0" dirty="0">
                <a:solidFill>
                  <a:srgbClr val="000000"/>
                </a:solidFill>
                <a:effectLst/>
                <a:latin typeface="Helvetica Neue"/>
              </a:rPr>
              <a:t>Insights:</a:t>
            </a:r>
            <a:endParaRPr lang="en-US" sz="1400" b="1" i="0" dirty="0">
              <a:solidFill>
                <a:srgbClr val="000000"/>
              </a:solidFill>
              <a:effectLst/>
              <a:latin typeface="Helvetica Neue"/>
            </a:endParaRPr>
          </a:p>
          <a:p>
            <a:pPr algn="l"/>
            <a:r>
              <a:rPr lang="en-US" sz="1400" b="0" i="0" dirty="0">
                <a:solidFill>
                  <a:srgbClr val="000000"/>
                </a:solidFill>
                <a:effectLst/>
                <a:latin typeface="Helvetica Neue"/>
              </a:rPr>
              <a:t>As we can observe that MOU is dropping significantly for churners in action phase which hitting the revenue generation. But then also revenue is higher in that part which indicates that the users are taking other services which increasing the revenue generation.</a:t>
            </a:r>
            <a:endParaRPr lang="en-US" sz="1400" b="0" i="0" dirty="0">
              <a:solidFill>
                <a:srgbClr val="000000"/>
              </a:solidFill>
              <a:effectLst/>
              <a:latin typeface="Helvetica Neue"/>
            </a:endParaRPr>
          </a:p>
        </p:txBody>
      </p:sp>
      <p:sp>
        <p:nvSpPr>
          <p:cNvPr id="7" name="TextBox 6"/>
          <p:cNvSpPr txBox="1"/>
          <p:nvPr/>
        </p:nvSpPr>
        <p:spPr>
          <a:xfrm>
            <a:off x="8041341" y="704073"/>
            <a:ext cx="3478306" cy="369332"/>
          </a:xfrm>
          <a:prstGeom prst="rect">
            <a:avLst/>
          </a:prstGeom>
          <a:noFill/>
        </p:spPr>
        <p:txBody>
          <a:bodyPr wrap="square">
            <a:spAutoFit/>
          </a:bodyPr>
          <a:lstStyle/>
          <a:p>
            <a:r>
              <a:rPr lang="en-US" b="1" u="sng" dirty="0" err="1"/>
              <a:t>total_mou</a:t>
            </a:r>
            <a:r>
              <a:rPr lang="en-US" b="1" u="sng" dirty="0"/>
              <a:t> effects on revenue</a:t>
            </a:r>
            <a:endParaRPr lang="en-US" b="1" u="sng" dirty="0"/>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4565" y="1299883"/>
            <a:ext cx="5363135" cy="360381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046260" y="4984376"/>
            <a:ext cx="4724398" cy="954107"/>
          </a:xfrm>
          <a:prstGeom prst="rect">
            <a:avLst/>
          </a:prstGeom>
          <a:noFill/>
        </p:spPr>
        <p:txBody>
          <a:bodyPr wrap="square">
            <a:spAutoFit/>
          </a:bodyPr>
          <a:lstStyle/>
          <a:p>
            <a:pPr algn="l"/>
            <a:r>
              <a:rPr lang="en-US" sz="1400" b="1" i="0" dirty="0">
                <a:solidFill>
                  <a:srgbClr val="000000"/>
                </a:solidFill>
                <a:effectLst/>
                <a:latin typeface="Helvetica Neue"/>
              </a:rPr>
              <a:t>Insights:</a:t>
            </a:r>
            <a:endParaRPr lang="en-US" sz="1400" b="1" i="0" dirty="0">
              <a:solidFill>
                <a:srgbClr val="000000"/>
              </a:solidFill>
              <a:effectLst/>
              <a:latin typeface="Helvetica Neue"/>
            </a:endParaRPr>
          </a:p>
          <a:p>
            <a:pPr algn="l"/>
            <a:r>
              <a:rPr lang="en-US" sz="1400" b="0" i="0" dirty="0">
                <a:solidFill>
                  <a:srgbClr val="000000"/>
                </a:solidFill>
                <a:effectLst/>
                <a:latin typeface="Helvetica Neue"/>
              </a:rPr>
              <a:t>As we can see users using less amount of VBC generating high revenue churned and also revenue is higher from less consumption part.</a:t>
            </a:r>
            <a:endParaRPr lang="en-US" sz="1400" b="0" i="0" dirty="0">
              <a:solidFill>
                <a:srgbClr val="000000"/>
              </a:solidFill>
              <a:effectLst/>
              <a:latin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04048" y="510986"/>
            <a:ext cx="4276164" cy="369332"/>
          </a:xfrm>
          <a:prstGeom prst="rect">
            <a:avLst/>
          </a:prstGeom>
          <a:noFill/>
        </p:spPr>
        <p:txBody>
          <a:bodyPr wrap="square">
            <a:spAutoFit/>
          </a:bodyPr>
          <a:lstStyle/>
          <a:p>
            <a:r>
              <a:rPr lang="en-US" b="1" u="sng" dirty="0"/>
              <a:t>Recharge amount vs local outgoing calls</a:t>
            </a:r>
            <a:endParaRPr lang="en-US" b="1" u="sng" dirty="0"/>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8917" y="1048871"/>
            <a:ext cx="5728447" cy="403411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08212" y="5082988"/>
            <a:ext cx="5262282" cy="1169551"/>
          </a:xfrm>
          <a:prstGeom prst="rect">
            <a:avLst/>
          </a:prstGeom>
          <a:noFill/>
        </p:spPr>
        <p:txBody>
          <a:bodyPr wrap="square">
            <a:spAutoFit/>
          </a:bodyPr>
          <a:lstStyle/>
          <a:p>
            <a:pPr algn="l"/>
            <a:r>
              <a:rPr lang="en-US" sz="1400" b="1" i="0" dirty="0">
                <a:solidFill>
                  <a:srgbClr val="000000"/>
                </a:solidFill>
                <a:effectLst/>
                <a:latin typeface="Helvetica Neue"/>
              </a:rPr>
              <a:t>Insights:</a:t>
            </a:r>
            <a:endParaRPr lang="en-US" sz="1400" b="1" i="0" dirty="0">
              <a:solidFill>
                <a:srgbClr val="000000"/>
              </a:solidFill>
              <a:effectLst/>
              <a:latin typeface="Helvetica Neue"/>
            </a:endParaRPr>
          </a:p>
          <a:p>
            <a:pPr algn="l"/>
            <a:r>
              <a:rPr lang="en-US" sz="1400" b="0" i="0" dirty="0">
                <a:solidFill>
                  <a:srgbClr val="000000"/>
                </a:solidFill>
                <a:effectLst/>
                <a:latin typeface="Helvetica Neue"/>
              </a:rPr>
              <a:t>As we can see users recharging with high amounts using less local services in compare to users recharging with less amount. And users having max recharge amount as well as local out going were very less even in the good phase churned more.</a:t>
            </a:r>
            <a:endParaRPr lang="en-US" sz="1400" b="0" i="0" dirty="0">
              <a:solidFill>
                <a:srgbClr val="000000"/>
              </a:solidFill>
              <a:effectLst/>
              <a:latin typeface="Helvetica Neue"/>
            </a:endParaRPr>
          </a:p>
        </p:txBody>
      </p:sp>
      <p:sp>
        <p:nvSpPr>
          <p:cNvPr id="7" name="TextBox 6"/>
          <p:cNvSpPr txBox="1"/>
          <p:nvPr/>
        </p:nvSpPr>
        <p:spPr>
          <a:xfrm>
            <a:off x="7001434" y="510986"/>
            <a:ext cx="4831977" cy="369332"/>
          </a:xfrm>
          <a:prstGeom prst="rect">
            <a:avLst/>
          </a:prstGeom>
          <a:noFill/>
        </p:spPr>
        <p:txBody>
          <a:bodyPr wrap="square">
            <a:spAutoFit/>
          </a:bodyPr>
          <a:lstStyle/>
          <a:p>
            <a:r>
              <a:rPr lang="en-US" b="1" u="sng" dirty="0"/>
              <a:t>Same service provider vs the recharge amount</a:t>
            </a:r>
            <a:endParaRPr lang="en-US" b="1" u="sng" dirty="0"/>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2493" y="1111624"/>
            <a:ext cx="5233651" cy="387275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082118" y="5215682"/>
            <a:ext cx="4884026" cy="954107"/>
          </a:xfrm>
          <a:prstGeom prst="rect">
            <a:avLst/>
          </a:prstGeom>
          <a:noFill/>
        </p:spPr>
        <p:txBody>
          <a:bodyPr wrap="square">
            <a:spAutoFit/>
          </a:bodyPr>
          <a:lstStyle/>
          <a:p>
            <a:pPr algn="l"/>
            <a:r>
              <a:rPr lang="en-US" sz="1400" b="1" i="0" dirty="0">
                <a:solidFill>
                  <a:srgbClr val="000000"/>
                </a:solidFill>
                <a:effectLst/>
                <a:latin typeface="Helvetica Neue"/>
              </a:rPr>
              <a:t>Insights:</a:t>
            </a:r>
            <a:endParaRPr lang="en-US" sz="1400" b="1" i="0" dirty="0">
              <a:solidFill>
                <a:srgbClr val="000000"/>
              </a:solidFill>
              <a:effectLst/>
              <a:latin typeface="Helvetica Neue"/>
            </a:endParaRPr>
          </a:p>
          <a:p>
            <a:pPr algn="l"/>
            <a:r>
              <a:rPr lang="en-US" sz="1400" b="0" i="0" dirty="0">
                <a:solidFill>
                  <a:srgbClr val="000000"/>
                </a:solidFill>
                <a:effectLst/>
                <a:latin typeface="Helvetica Neue"/>
              </a:rPr>
              <a:t>As we can observe users having max recharge amount on the higher end and low incoming call mou during the good </a:t>
            </a:r>
            <a:r>
              <a:rPr lang="en-US" sz="1400" b="0" i="0" dirty="0" err="1">
                <a:solidFill>
                  <a:srgbClr val="000000"/>
                </a:solidFill>
                <a:effectLst/>
                <a:latin typeface="Helvetica Neue"/>
              </a:rPr>
              <a:t>pahse</a:t>
            </a:r>
            <a:r>
              <a:rPr lang="en-US" sz="1400" b="0" i="0" dirty="0">
                <a:solidFill>
                  <a:srgbClr val="000000"/>
                </a:solidFill>
                <a:effectLst/>
                <a:latin typeface="Helvetica Neue"/>
              </a:rPr>
              <a:t> churned more</a:t>
            </a:r>
            <a:endParaRPr lang="en-US" sz="1400" b="0" i="0" dirty="0">
              <a:solidFill>
                <a:srgbClr val="000000"/>
              </a:solidFill>
              <a:effectLst/>
              <a:latin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50660" y="457200"/>
            <a:ext cx="4993340" cy="461665"/>
          </a:xfrm>
          <a:prstGeom prst="rect">
            <a:avLst/>
          </a:prstGeom>
          <a:noFill/>
        </p:spPr>
        <p:txBody>
          <a:bodyPr wrap="square">
            <a:spAutoFit/>
          </a:bodyPr>
          <a:lstStyle/>
          <a:p>
            <a:r>
              <a:rPr lang="en-US" sz="2400" b="1" u="sng" dirty="0"/>
              <a:t>Distribution of target variable</a:t>
            </a:r>
            <a:endParaRPr lang="en-US" sz="2400" b="1" u="sng" dirty="0"/>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14713" y="1299882"/>
            <a:ext cx="5456041" cy="418651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184712" y="5267252"/>
            <a:ext cx="6925236" cy="830997"/>
          </a:xfrm>
          <a:prstGeom prst="rect">
            <a:avLst/>
          </a:prstGeom>
          <a:noFill/>
        </p:spPr>
        <p:txBody>
          <a:bodyPr wrap="square">
            <a:spAutoFit/>
          </a:bodyPr>
          <a:lstStyle/>
          <a:p>
            <a:pPr algn="l"/>
            <a:r>
              <a:rPr lang="en-US" sz="1600" b="1" i="0" dirty="0">
                <a:solidFill>
                  <a:srgbClr val="000000"/>
                </a:solidFill>
                <a:effectLst/>
                <a:latin typeface="Helvetica Neue"/>
              </a:rPr>
              <a:t>Insights:</a:t>
            </a:r>
            <a:endParaRPr lang="en-US" sz="1600" b="1" i="0" dirty="0">
              <a:solidFill>
                <a:srgbClr val="000000"/>
              </a:solidFill>
              <a:effectLst/>
              <a:latin typeface="Helvetica Neue"/>
            </a:endParaRPr>
          </a:p>
          <a:p>
            <a:pPr algn="l"/>
            <a:r>
              <a:rPr lang="en-US" sz="1600" b="0" i="0" dirty="0">
                <a:solidFill>
                  <a:srgbClr val="000000"/>
                </a:solidFill>
                <a:effectLst/>
                <a:latin typeface="Helvetica Neue"/>
              </a:rPr>
              <a:t>As we can see that it is not skewed but highly imbalanced. The number of non churners are </a:t>
            </a:r>
            <a:r>
              <a:rPr lang="en-US" sz="1600" b="0" i="0" dirty="0" err="1">
                <a:solidFill>
                  <a:srgbClr val="000000"/>
                </a:solidFill>
                <a:effectLst/>
                <a:latin typeface="Helvetica Neue"/>
              </a:rPr>
              <a:t>vwery</a:t>
            </a:r>
            <a:r>
              <a:rPr lang="en-US" sz="1600" b="0" i="0" dirty="0">
                <a:solidFill>
                  <a:srgbClr val="000000"/>
                </a:solidFill>
                <a:effectLst/>
                <a:latin typeface="Helvetica Neue"/>
              </a:rPr>
              <a:t> high. so we will handle this using SMOTE.</a:t>
            </a:r>
            <a:endParaRPr lang="en-US" sz="1600" b="0" i="0" dirty="0">
              <a:solidFill>
                <a:srgbClr val="000000"/>
              </a:solidFill>
              <a:effectLst/>
              <a:latin typeface="Helvetica Neue"/>
            </a:endParaRPr>
          </a:p>
        </p:txBody>
      </p:sp>
    </p:spTree>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c t : c o n t e n t T y p e S c h e m a   c t : _ = " "   m a : _ = " "   m a : c o n t e n t T y p e N a m e = " D o c u m e n t "   m a : c o n t e n t T y p e I D = " 0 x 0 1 0 1 0 0 7 9 F 1 1 1 E D 3 5 F 8 C C 4 7 9 4 4 9 6 0 9 E 8 A 0 9 2 3 A 6 "   m a : c o n t e n t T y p e V e r s i o n = " 2 7 "   m a : c o n t e n t T y p e D e s c r i p t i o n = " C r e a t e   a   n e w   d o c u m e n t . "   m a : c o n t e n t T y p e S c o p e = " "   m a : v e r s i o n I D = " c 6 f 9 a 8 4 f 6 6 a 9 c 8 b 9 a 2 1 7 5 5 b 9 f f a f b 9 4 5 "   x m l n s : c t = " h t t p : / / s c h e m a s . m i c r o s o f t . c o m / o f f i c e / 2 0 0 6 / m e t a d a t a / c o n t e n t T y p e "   x m l n s : m a = " h t t p : / / s c h e m a s . m i c r o s o f t . c o m / o f f i c e / 2 0 0 6 / m e t a d a t a / p r o p e r t i e s / m e t a A t t r i b u t e s " >  
 < x s d : s c h e m a   t a r g e t N a m e s p a c e = " h t t p : / / s c h e m a s . m i c r o s o f t . c o m / o f f i c e / 2 0 0 6 / m e t a d a t a / p r o p e r t i e s "   m a : r o o t = " t r u e "   m a : f i e l d s I D = " 2 7 d f 3 9 e 3 e 7 0 3 6 d f f 5 4 f 8 9 d d d 5 8 0 5 c e 7 2 "   n s 1 : _ = " "   n s 2 : _ = " "   n s 3 : _ = " "   n s 4 : _ = " " 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
 < x s d : i m p o r t   n a m e s p a c e = " h t t p : / / s c h e m a s . m i c r o s o f t . c o m / s h a r e p o i n t / v 3 " / >  
 < x s d : i m p o r t   n a m e s p a c e = " 7 1 a f 3 2 4 3 - 3 d d 4 - 4 a 8 d - 8 c 0 d - d d 7 6 d a 1 f 0 2 a 5 " / >  
 < x s d : i m p o r t   n a m e s p a c e = " 1 6 c 0 5 7 2 7 - a a 7 5 - 4 e 4 a - 9 b 5 f - 8 a 8 0 a 1 1 6 5 8 9 1 " / >  
 < x s d : i m p o r t   n a m e s p a c e = " 2 3 0 e 9 d f 3 - b e 6 5 - 4 c 7 3 - a 9 3 b - d 1 2 3 6 e b d 6 7 7 e " / >  
 < x s d : e l e m e n t   n a m e = " p r o p e r t i e s " >  
 < x s d : c o m p l e x T y p e >  
 < x s d : s e q u e n c e >  
 < x s d : e l e m e n t   n a m e = " d o c u m e n t M a n a g e m e n t " >  
 < x s d : c o m p l e x T y p e >  
 < x s d : a l l >  
 < x s d : e l e m e n t   r e f = " n s 2 : S t a t u s "   m i n O c c u r s = " 0 " / >  
 < x s d : e l e m e n t   r e f = " n s 2 : I m a g e "   m i n O c c u r s = " 0 " / >  
 < x s d : e l e m e n t   r e f = " n s 2 : M e d i a S e r v i c e M e t a d a t a "   m i n O c c u r s = " 0 " / >  
 < x s d : e l e m e n t   r e f = " n s 2 : M e d i a S e r v i c e F a s t M e t a d a t a "   m i n O c c u r s = " 0 " / >  
 < x s d : e l e m e n t   r e f = " n s 2 : M e d i a S e r v i c e O C R "   m i n O c c u r s = " 0 " / >  
 < x s d : e l e m e n t   r e f = " n s 2 : M e d i a S e r v i c e A u t o T a g s "   m i n O c c u r s = " 0 " / >  
 < x s d : e l e m e n t   r e f = " n s 2 : M e d i a S e r v i c e E v e n t H a s h C o d e "   m i n O c c u r s = " 0 " / >  
 < x s d : e l e m e n t   r e f = " n s 2 : M e d i a S e r v i c e G e n e r a t i o n T i m e "   m i n O c c u r s = " 0 " / >  
 < x s d : e l e m e n t   r e f = " n s 3 : S h a r e d W i t h U s e r s "   m i n O c c u r s = " 0 " / >  
 < x s d : e l e m e n t   r e f = " n s 3 : S h a r e d W i t h D e t a i l s "   m i n O c c u r s = " 0 " / >  
 < x s d : e l e m e n t   r e f = " n s 2 : M e d i a S e r v i c e A u t o K e y P o i n t s "   m i n O c c u r s = " 0 " / >  
 < x s d : e l e m e n t   r e f = " n s 2 : M e d i a S e r v i c e K e y P o i n t s "   m i n O c c u r s = " 0 " / >  
 < x s d : e l e m e n t   r e f = " n s 2 : M e d i a S e r v i c e D a t e T a k e n "   m i n O c c u r s = " 0 " / >  
 < x s d : e l e m e n t   r e f = " n s 1 : _ i p _ U n i f i e d C o m p l i a n c e P o l i c y P r o p e r t i e s "   m i n O c c u r s = " 0 " / >  
 < x s d : e l e m e n t   r e f = " n s 1 : _ i p _ U n i f i e d C o m p l i a n c e P o l i c y U I A c t i o n "   m i n O c c u r s = " 0 " / >  
 < x s d : e l e m e n t   r e f = " n s 4 : T a x C a t c h A l l "   m i n O c c u r s = " 0 " / >  
 < x s d : e l e m e n t   r e f = " n s 2 : I m a g e T a g s T a x H T F i e l d "   m i n O c c u r s = " 0 " / >  
 < x s d : e l e m e n t   r e f = " n s 2 : M e d i a S e r v i c e L o c a t i o n "   m i n O c c u r s = " 0 " / >  
 < x s d : e l e m e n t   r e f = " n s 2 : M e d i a L e n g t h I n S e c o n d s "   m i n O c c u r s = " 0 " / >  
 < x s d : e l e m e n t   r e f = " n s 2 : B a c k g r o u n d "   m i n O c c u r s = " 0 " / >  
 < x s d : e l e m e n t   r e f = " n s 2 : M e d i a S e r v i c e S e a r c h P r o p e r t i e s "   m i n O c c u r s = " 0 " / >  
 < x s d : e l e m e n t   r e f = " n s 2 : M e d i a S e r v i c e D o c T a g s "   m i n O c c u r s = " 0 " / >  
 < x s d : e l e m e n t   r e f = " n s 2 : M e d i a S e r v i c e O b j e c t D e t e c t o r V e r s i o n s "   m i n O c c u r s = " 0 " / >  
 < / x s d : a l l >  
 < / x s d : c o m p l e x T y p e >  
 < / x s d : e l e m e n t >  
 < / x s d : s e q u e n c e >  
 < / x s d : c o m p l e x T y p e >  
 < / x s d : e l e m e n t >  
 < / x s d : s c h e m a >  
 < x s d : s c h e m a   t a r g e t N a m e s p a c e = " h t t p : / / s c h e m a s . m i c r o s o f t . c o m / s h a r e p o i n t / v 3 " 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_ i p _ U n i f i e d C o m p l i a n c e P o l i c y P r o p e r t i e s "   m a : i n d e x = " 2 0 "   n i l l a b l e = " t r u e "   m a : d i s p l a y N a m e = " U n i f i e d   C o m p l i a n c e   P o l i c y   P r o p e r t i e s "   m a : h i d d e n = " t r u e "   m a : i n t e r n a l N a m e = " _ i p _ U n i f i e d C o m p l i a n c e P o l i c y P r o p e r t i e s "   m a : r e a d O n l y = " f a l s e " >  
 < x s d : s i m p l e T y p e >  
 < x s d : r e s t r i c t i o n   b a s e = " d m s : N o t e " / >  
 < / x s d : s i m p l e T y p e >  
 < / x s d : e l e m e n t >  
 < x s d : e l e m e n t   n a m e = " _ i p _ U n i f i e d C o m p l i a n c e P o l i c y U I A c t i o n "   m a : i n d e x = " 2 1 "   n i l l a b l e = " t r u e "   m a : d i s p l a y N a m e = " U n i f i e d   C o m p l i a n c e   P o l i c y   U I   A c t i o n "   m a : h i d d e n = " t r u e "   m a : i n t e r n a l N a m e = " _ i p _ U n i f i e d C o m p l i a n c e P o l i c y U I A c t i o n "   m a : r e a d O n l y = " f a l s e " >  
 < x s d : s i m p l e T y p e >  
 < x s d : r e s t r i c t i o n   b a s e = " d m s : T e x t " / >  
 < / x s d : s i m p l e T y p e >  
 < / x s d : e l e m e n t >  
 < / x s d : s c h e m a >  
 < x s d : s c h e m a   t a r g e t N a m e s p a c e = " 7 1 a f 3 2 4 3 - 3 d d 4 - 4 a 8 d - 8 c 0 d - d d 7 6 d a 1 f 0 2 a 5 " 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t a t u s "   m a : i n d e x = " 2 "   n i l l a b l e = " t r u e "   m a : d i s p l a y N a m e = " S t a t u s "   m a : d e f a u l t = " N o t   s t a r t e d "   m a : f o r m a t = " D r o p d o w n "   m a : i n t e r n a l N a m e = " S t a t u s "   m a : r e a d O n l y = " f a l s e " >  
 < x s d : s i m p l e T y p e >  
 < x s d : r e s t r i c t i o n   b a s e = " d m s : C h o i c e " >  
 < x s d : e n u m e r a t i o n   v a l u e = " N o t   s t a r t e d " / >  
 < x s d : e n u m e r a t i o n   v a l u e = " I n   P r o g r e s s " / >  
 < x s d : e n u m e r a t i o n   v a l u e = " C o m p l e t e d " / >  
 < / x s d : r e s t r i c t i o n >  
 < / x s d : s i m p l e T y p e >  
 < / x s d : e l e m e n t >  
 < x s d : e l e m e n t   n a m e = " I m a g e "   m a : i n d e x = " 3 "   n i l l a b l e = " t r u e "   m a : d i s p l a y N a m e = " I m a g e "   m a : f o r m a t = " I m a g e "   m a : i n t e r n a l N a m e = " I m a g e "   m a : r e a d O n l y = " f a l s e " >  
 < x s d : c o m p l e x T y p e >  
 < x s d : c o m p l e x C o n t e n t >  
 < x s d : e x t e n s i o n   b a s e = " d m s : U R L " >  
 < x s d : s e q u e n c e >  
 < x s d : e l e m e n t   n a m e = " U r l "   t y p e = " d m s : V a l i d U r l "   m i n O c c u r s = " 0 "   n i l l a b l e = " t r u e " / >  
 < x s d : e l e m e n t   n a m e = " D e s c r i p t i o n "   t y p e = " x s d : s t r i n g "   n i l l a b l e = " t r u e " / >  
 < / x s d : s e q u e n c e >  
 < / x s d : e x t e n s i o n >  
 < / x s d : c o m p l e x C o n t e n t >  
 < / x s d : c o m p l e x T y p e >  
 < / x s d : e l e m e n t > 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O C R "   m a : i n d e x = " 1 0 "   n i l l a b l e = " t r u e "   m a : d i s p l a y N a m e = " M e d i a S e r v i c e O C R "   m a : h i d d e n = " t r u e "   m a : i n t e r n a l N a m e = " M e d i a S e r v i c e O C R "   m a : r e a d O n l y = " t r u e " >  
 < x s d : s i m p l e T y p e >  
 < x s d : r e s t r i c t i o n   b a s e = " d m s : N o t e " / >  
 < / x s d : s i m p l e T y p e >  
 < / x s d : e l e m e n t >  
 < x s d : e l e m e n t   n a m e = " M e d i a S e r v i c e A u t o T a g s "   m a : i n d e x = " 1 1 "   n i l l a b l e = " t r u e "   m a : d i s p l a y N a m e = " M e d i a S e r v i c e A u t o T a g s "   m a : h i d d e n = " t r u e "   m a : i n t e r n a l N a m e = " M e d i a S e r v i c e A u t o T a g s "   m a : r e a d O n l y = " t r u e " >  
 < x s d : s i m p l e T y p e >  
 < x s d : r e s t r i c t i o n   b a s e = " d m s : T e x t " / >  
 < / x s d : s i m p l e T y p e >  
 < / x s d : e l e m e n t >  
 < x s d : e l e m e n t   n a m e = " M e d i a S e r v i c e E v e n t H a s h C o d e "   m a : i n d e x = " 1 2 "   n i l l a b l e = " t r u e "   m a : d i s p l a y N a m e = " M e d i a S e r v i c e E v e n t H a s h C o d e "   m a : h i d d e n = " t r u e "   m a : i n t e r n a l N a m e = " M e d i a S e r v i c e E v e n t H a s h C o d e "   m a : r e a d O n l y = " t r u e " >  
 < x s d : s i m p l e T y p e >  
 < x s d : r e s t r i c t i o n   b a s e = " d m s : T e x t " / >  
 < / x s d : s i m p l e T y p e >  
 < / x s d : e l e m e n t >  
 < x s d : e l e m e n t   n a m e = " M e d i a S e r v i c e G e n e r a t i o n T i m e "   m a : i n d e x = " 1 3 "   n i l l a b l e = " t r u e "   m a : d i s p l a y N a m e = " M e d i a S e r v i c e G e n e r a t i o n T i m e "   m a : h i d d e n = " t r u e "   m a : i n t e r n a l N a m e = " M e d i a S e r v i c e G e n e r a t i o n T i m e "   m a : r e a d O n l y = " t r u e " >  
 < x s d : s i m p l e T y p e >  
 < x s d : r e s t r i c t i o n   b a s e = " d m s : T e x t " / >  
 < / x s d : s i m p l e T y p e >  
 < / x s d : e l e m e n t >  
 < x s d : e l e m e n t   n a m e = " M e d i a S e r v i c e A u t o K e y P o i n t s "   m a : i n d e x = " 1 6 "   n i l l a b l e = " t r u e "   m a : d i s p l a y N a m e = " M e d i a S e r v i c e A u t o K e y P o i n t s "   m a : h i d d e n = " t r u e "   m a : i n t e r n a l N a m e = " M e d i a S e r v i c e A u t o K e y P o i n t s "   m a : r e a d O n l y = " t r u e " >  
 < x s d : s i m p l e T y p e >  
 < x s d : r e s t r i c t i o n   b a s e = " d m s : N o t e " / >  
 < / x s d : s i m p l e T y p e >  
 < / x s d : e l e m e n t >  
 < x s d : e l e m e n t   n a m e = " M e d i a S e r v i c e K e y P o i n t s "   m a : i n d e x = " 1 7 "   n i l l a b l e = " t r u e "   m a : d i s p l a y N a m e = " K e y P o i n t s "   m a : h i d d e n = " t r u e "   m a : i n t e r n a l N a m e = " M e d i a S e r v i c e K e y P o i n t s "   m a : r e a d O n l y = " f a l s e " >  
 < x s d : s i m p l e T y p e >  
 < x s d : r e s t r i c t i o n   b a s e = " d m s : N o t e " / >  
 < / x s d : s i m p l e T y p e >  
 < / x s d : e l e m e n t >  
 < x s d : e l e m e n t   n a m e = " M e d i a S e r v i c e D a t e T a k e n "   m a : i n d e x = " 1 8 "   n i l l a b l e = " t r u e "   m a : d i s p l a y N a m e = " M e d i a S e r v i c e D a t e T a k e n "   m a : h i d d e n = " t r u e "   m a : i n t e r n a l N a m e = " M e d i a S e r v i c e D a t e T a k e n "   m a : r e a d O n l y = " t r u e " >  
 < x s d : s i m p l e T y p e >  
 < x s d : r e s t r i c t i o n   b a s e = " d m s : T e x t " / >  
 < / x s d : s i m p l e T y p e >  
 < / x s d : e l e m e n t >  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
 < x s d : c o m p l e x T y p e >  
 < x s d : s e q u e n c e >  
 < x s d : e l e m e n t   r e f = " p c : T e r m s "   m i n O c c u r s = " 0 "   m a x O c c u r s = " 1 " > < / x s d : e l e m e n t >  
 < / x s d : s e q u e n c e >  
 < / x s d : c o m p l e x T y p e >  
 < / x s d : e l e m e n t >  
 < x s d : e l e m e n t   n a m e = " M e d i a S e r v i c e L o c a t i o n "   m a : i n d e x = " 2 6 "   n i l l a b l e = " t r u e "   m a : d i s p l a y N a m e = " L o c a t i o n "   m a : h i d d e n = " t r u e "   m a : i n t e r n a l N a m e = " M e d i a S e r v i c e L o c a t i o n "   m a : r e a d O n l y = " t r u e " >  
 < x s d : s i m p l e T y p e >  
 < x s d : r e s t r i c t i o n   b a s e = " d m s : T e x t " / >  
 < / x s d : s i m p l e T y p e >  
 < / x s d : e l e m e n t >  
 < x s d : e l e m e n t   n a m e = " M e d i a L e n g t h I n S e c o n d s "   m a : i n d e x = " 2 7 "   n i l l a b l e = " t r u e "   m a : d i s p l a y N a m e = " M e d i a L e n g t h I n S e c o n d s "   m a : h i d d e n = " t r u e "   m a : i n t e r n a l N a m e = " M e d i a L e n g t h I n S e c o n d s "   m a : r e a d O n l y = " t r u e " >  
 < x s d : s i m p l e T y p e >  
 < x s d : r e s t r i c t i o n   b a s e = " d m s : U n k n o w n " / >  
 < / x s d : s i m p l e T y p e >  
 < / x s d : e l e m e n t >  
 < x s d : e l e m e n t   n a m e = " B a c k g r o u n d "   m a : i n d e x = " 2 8 "   n i l l a b l e = " t r u e "   m a : d i s p l a y N a m e = " B a c k g r o u n d "   m a : d e f a u l t = " 0 "   m a : f o r m a t = " D r o p d o w n "   m a : i n t e r n a l N a m e = " B a c k g r o u n d " >  
 < x s d : s i m p l e T y p e >  
 < x s d : r e s t r i c t i o n   b a s e = " d m s : B o o l e a n " / >  
 < / x s d : s i m p l e T y p e >  
 < / x s d : e l e m e n t >  
 < x s d : e l e m e n t   n a m e = " M e d i a S e r v i c e S e a r c h P r o p e r t i e s "   m a : i n d e x = " 2 9 "   n i l l a b l e = " t r u e "   m a : d i s p l a y N a m e = " M e d i a S e r v i c e S e a r c h P r o p e r t i e s "   m a : h i d d e n = " t r u e "   m a : i n t e r n a l N a m e = " M e d i a S e r v i c e S e a r c h P r o p e r t i e s "   m a : r e a d O n l y = " t r u e " >  
 < x s d : s i m p l e T y p e >  
 < x s d : r e s t r i c t i o n   b a s e = " d m s : N o t e " / >  
 < / x s d : s i m p l e T y p e >  
 < / x s d : e l e m e n t >  
 < x s d : e l e m e n t   n a m e = " M e d i a S e r v i c e D o c T a g s "   m a : i n d e x = " 3 0 "   n i l l a b l e = " t r u e "   m a : d i s p l a y N a m e = " M e d i a S e r v i c e D o c T a g s "   m a : h i d d e n = " t r u e "   m a : i n t e r n a l N a m e = " M e d i a S e r v i c e D o c T a g s "   m a : r e a d O n l y = " t r u e " >  
 < x s d : s i m p l e T y p e >  
 < x s d : r e s t r i c t i o n   b a s e = " d m s : N o t e " / >  
 < / x s d : s i m p l e T y p e >  
 < / x s d : e l e m e n t >  
 < x s d : e l e m e n t   n a m e = " M e d i a S e r v i c e O b j e c t D e t e c t o r V e r s i o n s "   m a : i n d e x = " 3 1 "   n i l l a b l e = " t r u e "   m a : d i s p l a y N a m e = " M e d i a S e r v i c e O b j e c t D e t e c t o r V e r s i o n s "   m a : d e s c r i p t i o n = " "   m a : h i d d e n = " t r u e "   m a : i n d e x e d = " t r u e "   m a : i n t e r n a l N a m e = " M e d i a S e r v i c e O b j e c t D e t e c t o r V e r s i o n s "   m a : r e a d O n l y = " t r u e " >  
 < x s d : s i m p l e T y p e >  
 < x s d : r e s t r i c t i o n   b a s e = " d m s : T e x t " / >  
 < / x s d : s i m p l e T y p e >  
 < / x s d : e l e m e n t >  
 < / x s d : s c h e m a >  
 < x s d : s c h e m a   t a r g e t N a m e s p a c e = " 1 6 c 0 5 7 2 7 - a a 7 5 - 4 e 4 a - 9 b 5 f - 8 a 8 0 a 1 1 6 5 8 9 1 " 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4 "   n i l l a b l e = " t r u e "   m a : d i s p l a y N a m e = " S h a r e d   W i t h "   m a : h i d d e n = " t r u e " 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5 "   n i l l a b l e = " t r u e "   m a : d i s p l a y N a m e = " S h a r e d   W i t h   D e t a i l s "   m a : h i d d e n = " t r u e "   m a : i n t e r n a l N a m e = " S h a r e d W i t h D e t a i l s "   m a : r e a d O n l y = " t r u e " >  
 < x s d : s i m p l e T y p e >  
 < x s d : r e s t r i c t i o n   b a s e = " d m s : N o t e " / >  
 < / x s d : s i m p l e T y p e >  
 < / x s d : e l e m e n t >  
 < / x s d : s c h e m a >  
 < x s d : s c h e m a   t a r g e t N a m e s p a c e = " 2 3 0 e 9 d f 3 - b e 6 5 - 4 c 7 3 - a 9 3 b - d 1 2 3 6 e b d 6 7 7 e " 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T a x C a t c h A l l "   m a : i n d e x = " 2 3 "   n i l l a b l e = " t r u e "   m a : d i s p l a y N a m e = " T a x o n o m y   C a t c h   A l l   C o l u m n "   m a : h i d d e n = " t r u e "   m a : l i s t = " { 3 f 6 b f c b c - 3 d b 3 - 4 a e 6 - b d 7 6 - 3 2 6 f 0 7 9 8 a d 2 8 } "   m a : i n t e r n a l N a m e = " T a x C a t c h A l l "   m a : r e a d O n l y = " f a l s e "   m a : s h o w F i e l d = " C a t c h A l l D a t a "   m a : w e b = " 1 6 c 0 5 7 2 7 - a a 7 5 - 4 e 4 a - 9 b 5 f - 8 a 8 0 a 1 1 6 5 8 9 1 " >  
 < x s d : c o m p l e x T y p e >  
 < x s d : c o m p l e x C o n t e n t >  
 < x s d : e x t e n s i o n   b a s e = " d m s : M u l t i C h o i c e L o o k u p " >  
 < x s d : s e q u e n c e >  
 < x s d : e l e m e n t   n a m e = " V a l u e "   t y p e = " d m s : L o o k u p "   m a x O c c u r s = " u n b o u n d e d "   m i n O c c u r s = " 0 "   n i l l a b l e = " t r u e " / >  
 < / x s d : s e q u e n c e >  
 < / x s d : e x t e n s i o n >  
 < / x s d : c o m p l e x C o n t e n t >  
 < / x s d : c o m p l e x 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d i s p l a y N a m e = " C o n t e n t   T y p e " / >  
 < x s d : e l e m e n t   r e f = " d c : t i t l e "   m i n O c c u r s = " 0 "   m a x O c c u r s = " 1 "   m a : i n d e x = " 1 " 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2.xml>��< ? m s o - c o n t e n t T y p e ? > < F o r m T e m p l a t e s   x m l n s = " h t t p : / / s c h e m a s . m i c r o s o f t . c o m / s h a r e p o i n t / v 3 / c o n t e n t t y p e / f o r m s " > < D i s p l a y > D o c u m e n t L i b r a r y F o r m < / D i s p l a y > < E d i t > D o c u m e n t L i b r a r y F o r m < / E d i t > < N e w > D o c u m e n t L i b r a r y F o r m < / N e w > < / F o r m T e m p l a t e s > 
</file>

<file path=customXml/item3.xml>��< ? x m l   v e r s i o n = " 1 . 0 " ? > < p : p r o p e r t i e s   x m l n s : p = " h t t p : / / s c h e m a s . m i c r o s o f t . c o m / o f f i c e / 2 0 0 6 / m e t a d a t a / p r o p e r t i e s "   x m l n s : x s i = " h t t p : / / w w w . w 3 . o r g / 2 0 0 1 / X M L S c h e m a - i n s t a n c e "   x m l n s : p c = " h t t p : / / s c h e m a s . m i c r o s o f t . c o m / o f f i c e / i n f o p a t h / 2 0 0 7 / P a r t n e r C o n t r o l s " > < d o c u m e n t M a n a g e m e n t > < _ i p _ U n i f i e d C o m p l i a n c e P o l i c y U I A c t i o n   x m l n s = " h t t p : / / s c h e m a s . m i c r o s o f t . c o m / s h a r e p o i n t / v 3 "   x s i : n i l = " t r u e " / > < I m a g e   x m l n s = " 7 1 a f 3 2 4 3 - 3 d d 4 - 4 a 8 d - 8 c 0 d - d d 7 6 d a 1 f 0 2 a 5 " > < U r l   x s i : n i l = " t r u e " > < / U r l > < D e s c r i p t i o n   x s i : n i l = " t r u e " > < / D e s c r i p t i o n > < / I m a g e > < S t a t u s   x m l n s = " 7 1 a f 3 2 4 3 - 3 d d 4 - 4 a 8 d - 8 c 0 d - d d 7 6 d a 1 f 0 2 a 5 " > N o t   s t a r t e d < / S t a t u s > < B a c k g r o u n d   x m l n s = " 7 1 a f 3 2 4 3 - 3 d d 4 - 4 a 8 d - 8 c 0 d - d d 7 6 d a 1 f 0 2 a 5 " > f a l s e < / B a c k g r o u n d > < _ i p _ U n i f i e d C o m p l i a n c e P o l i c y P r o p e r t i e s   x m l n s = " h t t p : / / s c h e m a s . m i c r o s o f t . c o m / s h a r e p o i n t / v 3 "   x s i : n i l = " t r u e " / > < I m a g e T a g s T a x H T F i e l d   x m l n s = " 7 1 a f 3 2 4 3 - 3 d d 4 - 4 a 8 d - 8 c 0 d - d d 7 6 d a 1 f 0 2 a 5 " > < T e r m s   x m l n s = " h t t p : / / s c h e m a s . m i c r o s o f t . c o m / o f f i c e / i n f o p a t h / 2 0 0 7 / P a r t n e r C o n t r o l s " > < / T e r m s > < / I m a g e T a g s T a x H T F i e l d > < T a x C a t c h A l l   x m l n s = " 2 3 0 e 9 d f 3 - b e 6 5 - 4 c 7 3 - a 9 3 b - d 1 2 3 6 e b d 6 7 7 e "   x s i : n i l = " t r u e " / > < M e d i a S e r v i c e K e y P o i n t s   x m l n s = " 7 1 a f 3 2 4 3 - 3 d d 4 - 4 a 8 d - 8 c 0 d - d d 7 6 d a 1 f 0 2 a 5 "   x s i : n i l = " t r u e " / > < / d o c u m e n t M a n a g e m e n t > < / p : p r o p e r t i e s > 
</file>

<file path=customXml/itemProps1.xml><?xml version="1.0" encoding="utf-8"?>
<ds:datastoreItem xmlns:ds="http://schemas.openxmlformats.org/officeDocument/2006/customXml" ds:itemID="{C5A59D56-2157-4202-9D02-F44E447A241D}">
  <ds:schemaRefs/>
</ds:datastoreItem>
</file>

<file path=customXml/itemProps2.xml><?xml version="1.0" encoding="utf-8"?>
<ds:datastoreItem xmlns:ds="http://schemas.openxmlformats.org/officeDocument/2006/customXml" ds:itemID="{19DAD249-BF80-48EF-9AFB-36A11BCDC2CE}">
  <ds:schemaRefs/>
</ds:datastoreItem>
</file>

<file path=customXml/itemProps3.xml><?xml version="1.0" encoding="utf-8"?>
<ds:datastoreItem xmlns:ds="http://schemas.openxmlformats.org/officeDocument/2006/customXml" ds:itemID="{6F4F4D41-822D-40F2-A7AC-E4E6CB36CA7A}">
  <ds:schemaRefs/>
</ds:datastoreItem>
</file>

<file path=docProps/app.xml><?xml version="1.0" encoding="utf-8"?>
<Properties xmlns="http://schemas.openxmlformats.org/officeDocument/2006/extended-properties" xmlns:vt="http://schemas.openxmlformats.org/officeDocument/2006/docPropsVTypes">
  <Template>{AE7AA606-00F8-4FA0-A059-C0B8D3117B71}tf56160789_win32</Template>
  <TotalTime>0</TotalTime>
  <Words>5458</Words>
  <Application>WPS Presentation</Application>
  <PresentationFormat>Widescreen</PresentationFormat>
  <Paragraphs>155</Paragraphs>
  <Slides>19</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19</vt:i4>
      </vt:variant>
    </vt:vector>
  </HeadingPairs>
  <TitlesOfParts>
    <vt:vector size="32" baseType="lpstr">
      <vt:lpstr>Arial</vt:lpstr>
      <vt:lpstr>SimSun</vt:lpstr>
      <vt:lpstr>Wingdings</vt:lpstr>
      <vt:lpstr>Calibri</vt:lpstr>
      <vt:lpstr>freight-text-pro</vt:lpstr>
      <vt:lpstr>Segoe Print</vt:lpstr>
      <vt:lpstr>Times New Roman</vt:lpstr>
      <vt:lpstr>Helvetica Neue</vt:lpstr>
      <vt:lpstr>Franklin Gothic Book</vt:lpstr>
      <vt:lpstr>Bookman Old Style</vt:lpstr>
      <vt:lpstr>Microsoft YaHei</vt:lpstr>
      <vt:lpstr>Arial Unicode MS</vt:lpstr>
      <vt:lpstr>Custom</vt:lpstr>
      <vt:lpstr>Telecom Churn Case Study</vt:lpstr>
      <vt:lpstr>Problem Statement</vt:lpstr>
      <vt:lpstr>Project Objective</vt:lpstr>
      <vt:lpstr>Model Building Steps</vt:lpstr>
      <vt:lpstr>                      EDA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Telecom Churn Case Study</dc:title>
  <dc:creator>Surabhi Das</dc:creator>
  <cp:lastModifiedBy>nagarjuna</cp:lastModifiedBy>
  <cp:revision>3</cp:revision>
  <dcterms:created xsi:type="dcterms:W3CDTF">2023-12-04T06:20:00Z</dcterms:created>
  <dcterms:modified xsi:type="dcterms:W3CDTF">2023-12-05T18:14:34Z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5EF88683B8F441ED89916646FF2150FE_12</vt:lpwstr>
  </property>
  <property fmtid="{D5CDD505-2E9C-101B-9397-08002B2CF9AE}" pid="4" name="KSOProductBuildVer">
    <vt:lpwstr>1033-12.2.0.13306</vt:lpwstr>
  </property>
</Properties>
</file>